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9" r:id="rId1"/>
  </p:sldMasterIdLst>
  <p:sldIdLst>
    <p:sldId id="256" r:id="rId2"/>
    <p:sldId id="257" r:id="rId3"/>
    <p:sldId id="278" r:id="rId4"/>
    <p:sldId id="279" r:id="rId5"/>
    <p:sldId id="263" r:id="rId6"/>
    <p:sldId id="294" r:id="rId7"/>
    <p:sldId id="295" r:id="rId8"/>
    <p:sldId id="262" r:id="rId9"/>
    <p:sldId id="258" r:id="rId10"/>
    <p:sldId id="29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  <p:sldId id="281" r:id="rId25"/>
    <p:sldId id="282" r:id="rId26"/>
    <p:sldId id="297" r:id="rId27"/>
    <p:sldId id="298" r:id="rId28"/>
    <p:sldId id="259" r:id="rId29"/>
    <p:sldId id="300" r:id="rId30"/>
    <p:sldId id="277" r:id="rId31"/>
    <p:sldId id="299" r:id="rId32"/>
    <p:sldId id="260" r:id="rId33"/>
    <p:sldId id="301" r:id="rId34"/>
    <p:sldId id="303" r:id="rId35"/>
    <p:sldId id="302" r:id="rId36"/>
    <p:sldId id="261" r:id="rId37"/>
    <p:sldId id="283" r:id="rId38"/>
    <p:sldId id="306" r:id="rId39"/>
    <p:sldId id="304" r:id="rId40"/>
    <p:sldId id="305" r:id="rId41"/>
    <p:sldId id="307" r:id="rId42"/>
    <p:sldId id="284" r:id="rId43"/>
    <p:sldId id="286" r:id="rId44"/>
    <p:sldId id="308" r:id="rId45"/>
    <p:sldId id="288" r:id="rId46"/>
    <p:sldId id="290" r:id="rId47"/>
    <p:sldId id="289" r:id="rId48"/>
    <p:sldId id="287" r:id="rId49"/>
    <p:sldId id="309" r:id="rId50"/>
    <p:sldId id="310" r:id="rId51"/>
    <p:sldId id="311" r:id="rId52"/>
    <p:sldId id="291" r:id="rId53"/>
    <p:sldId id="312" r:id="rId54"/>
    <p:sldId id="292" r:id="rId55"/>
    <p:sldId id="313" r:id="rId56"/>
    <p:sldId id="314" r:id="rId57"/>
    <p:sldId id="315" r:id="rId58"/>
    <p:sldId id="293" r:id="rId59"/>
    <p:sldId id="317" r:id="rId60"/>
    <p:sldId id="316" r:id="rId61"/>
    <p:sldId id="318" r:id="rId62"/>
    <p:sldId id="31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9"/>
    <p:restoredTop sz="95807"/>
  </p:normalViewPr>
  <p:slideViewPr>
    <p:cSldViewPr snapToGrid="0" showGuides="1">
      <p:cViewPr varScale="1">
        <p:scale>
          <a:sx n="105" d="100"/>
          <a:sy n="105" d="100"/>
        </p:scale>
        <p:origin x="224" y="224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F2C6C4-4561-6942-A2E4-606AA03AB5DA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ACF91E9-32A7-F443-B45B-1652289478D5}">
      <dgm:prSet phldrT="[Text]"/>
      <dgm:spPr/>
      <dgm:t>
        <a:bodyPr/>
        <a:lstStyle/>
        <a:p>
          <a:r>
            <a:rPr lang="en-GB" dirty="0"/>
            <a:t>Film-wise</a:t>
          </a:r>
        </a:p>
      </dgm:t>
    </dgm:pt>
    <dgm:pt modelId="{4D49992B-8B27-894C-AD52-D8320C2C8007}" type="parTrans" cxnId="{ACA0BF5A-165A-A441-A952-52A4F54E4586}">
      <dgm:prSet/>
      <dgm:spPr/>
      <dgm:t>
        <a:bodyPr/>
        <a:lstStyle/>
        <a:p>
          <a:endParaRPr lang="en-GB"/>
        </a:p>
      </dgm:t>
    </dgm:pt>
    <dgm:pt modelId="{C3553B3D-E172-2142-87A8-948BA43A6482}" type="sibTrans" cxnId="{ACA0BF5A-165A-A441-A952-52A4F54E4586}">
      <dgm:prSet/>
      <dgm:spPr/>
      <dgm:t>
        <a:bodyPr/>
        <a:lstStyle/>
        <a:p>
          <a:endParaRPr lang="en-GB"/>
        </a:p>
      </dgm:t>
    </dgm:pt>
    <dgm:pt modelId="{D0FF1F70-4EB5-8946-AD4E-8B21CFEA4FB2}">
      <dgm:prSet phldrT="[Text]"/>
      <dgm:spPr/>
      <dgm:t>
        <a:bodyPr/>
        <a:lstStyle/>
        <a:p>
          <a:r>
            <a:rPr lang="en-GB" dirty="0"/>
            <a:t>Dropwise</a:t>
          </a:r>
        </a:p>
      </dgm:t>
    </dgm:pt>
    <dgm:pt modelId="{E63FACC4-3B66-CA4E-A0CC-9A1C21548765}" type="parTrans" cxnId="{00B632CE-2CC9-FD46-951E-2DE81C602959}">
      <dgm:prSet/>
      <dgm:spPr/>
      <dgm:t>
        <a:bodyPr/>
        <a:lstStyle/>
        <a:p>
          <a:endParaRPr lang="en-GB"/>
        </a:p>
      </dgm:t>
    </dgm:pt>
    <dgm:pt modelId="{291D0A77-6078-BD40-9AAC-D1B61912A6DD}" type="sibTrans" cxnId="{00B632CE-2CC9-FD46-951E-2DE81C602959}">
      <dgm:prSet/>
      <dgm:spPr/>
      <dgm:t>
        <a:bodyPr/>
        <a:lstStyle/>
        <a:p>
          <a:endParaRPr lang="en-GB"/>
        </a:p>
      </dgm:t>
    </dgm:pt>
    <dgm:pt modelId="{F7C05E89-B58B-4944-9A91-F39355570CF9}" type="pres">
      <dgm:prSet presAssocID="{A8F2C6C4-4561-6942-A2E4-606AA03AB5DA}" presName="cycle" presStyleCnt="0">
        <dgm:presLayoutVars>
          <dgm:dir/>
          <dgm:resizeHandles val="exact"/>
        </dgm:presLayoutVars>
      </dgm:prSet>
      <dgm:spPr/>
    </dgm:pt>
    <dgm:pt modelId="{236AC172-6A1C-744B-9942-1F30E04FE772}" type="pres">
      <dgm:prSet presAssocID="{1ACF91E9-32A7-F443-B45B-1652289478D5}" presName="arrow" presStyleLbl="node1" presStyleIdx="0" presStyleCnt="2">
        <dgm:presLayoutVars>
          <dgm:bulletEnabled val="1"/>
        </dgm:presLayoutVars>
      </dgm:prSet>
      <dgm:spPr/>
    </dgm:pt>
    <dgm:pt modelId="{3A5A8F59-79A1-744B-8D81-B884A1785BD6}" type="pres">
      <dgm:prSet presAssocID="{D0FF1F70-4EB5-8946-AD4E-8B21CFEA4FB2}" presName="arrow" presStyleLbl="node1" presStyleIdx="1" presStyleCnt="2" custRadScaleRad="100661" custRadScaleInc="0">
        <dgm:presLayoutVars>
          <dgm:bulletEnabled val="1"/>
        </dgm:presLayoutVars>
      </dgm:prSet>
      <dgm:spPr/>
    </dgm:pt>
  </dgm:ptLst>
  <dgm:cxnLst>
    <dgm:cxn modelId="{08434B10-DAF7-A344-ABBD-017DAE91827C}" type="presOf" srcId="{A8F2C6C4-4561-6942-A2E4-606AA03AB5DA}" destId="{F7C05E89-B58B-4944-9A91-F39355570CF9}" srcOrd="0" destOrd="0" presId="urn:microsoft.com/office/officeart/2005/8/layout/arrow1"/>
    <dgm:cxn modelId="{A53F953F-7BCE-3D4A-B490-9A2D1AD6566A}" type="presOf" srcId="{1ACF91E9-32A7-F443-B45B-1652289478D5}" destId="{236AC172-6A1C-744B-9942-1F30E04FE772}" srcOrd="0" destOrd="0" presId="urn:microsoft.com/office/officeart/2005/8/layout/arrow1"/>
    <dgm:cxn modelId="{ACA0BF5A-165A-A441-A952-52A4F54E4586}" srcId="{A8F2C6C4-4561-6942-A2E4-606AA03AB5DA}" destId="{1ACF91E9-32A7-F443-B45B-1652289478D5}" srcOrd="0" destOrd="0" parTransId="{4D49992B-8B27-894C-AD52-D8320C2C8007}" sibTransId="{C3553B3D-E172-2142-87A8-948BA43A6482}"/>
    <dgm:cxn modelId="{00B632CE-2CC9-FD46-951E-2DE81C602959}" srcId="{A8F2C6C4-4561-6942-A2E4-606AA03AB5DA}" destId="{D0FF1F70-4EB5-8946-AD4E-8B21CFEA4FB2}" srcOrd="1" destOrd="0" parTransId="{E63FACC4-3B66-CA4E-A0CC-9A1C21548765}" sibTransId="{291D0A77-6078-BD40-9AAC-D1B61912A6DD}"/>
    <dgm:cxn modelId="{0DF4D3D3-819B-9840-AF8D-7D3CF0619745}" type="presOf" srcId="{D0FF1F70-4EB5-8946-AD4E-8B21CFEA4FB2}" destId="{3A5A8F59-79A1-744B-8D81-B884A1785BD6}" srcOrd="0" destOrd="0" presId="urn:microsoft.com/office/officeart/2005/8/layout/arrow1"/>
    <dgm:cxn modelId="{11A687C4-8C87-9E4A-B100-A998EDA4A6C1}" type="presParOf" srcId="{F7C05E89-B58B-4944-9A91-F39355570CF9}" destId="{236AC172-6A1C-744B-9942-1F30E04FE772}" srcOrd="0" destOrd="0" presId="urn:microsoft.com/office/officeart/2005/8/layout/arrow1"/>
    <dgm:cxn modelId="{A3CF7E3F-AE3D-334B-A7C4-57E66F5D1E24}" type="presParOf" srcId="{F7C05E89-B58B-4944-9A91-F39355570CF9}" destId="{3A5A8F59-79A1-744B-8D81-B884A1785BD6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AC172-6A1C-744B-9942-1F30E04FE772}">
      <dsp:nvSpPr>
        <dsp:cNvPr id="0" name=""/>
        <dsp:cNvSpPr/>
      </dsp:nvSpPr>
      <dsp:spPr>
        <a:xfrm rot="16200000">
          <a:off x="293" y="846909"/>
          <a:ext cx="3363515" cy="3363515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Film-wise</a:t>
          </a:r>
        </a:p>
      </dsp:txBody>
      <dsp:txXfrm rot="5400000">
        <a:off x="588909" y="1687787"/>
        <a:ext cx="2774900" cy="1681757"/>
      </dsp:txXfrm>
    </dsp:sp>
    <dsp:sp modelId="{3A5A8F59-79A1-744B-8D81-B884A1785BD6}">
      <dsp:nvSpPr>
        <dsp:cNvPr id="0" name=""/>
        <dsp:cNvSpPr/>
      </dsp:nvSpPr>
      <dsp:spPr>
        <a:xfrm rot="5400000">
          <a:off x="3701592" y="846909"/>
          <a:ext cx="3363515" cy="3363515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Dropwise</a:t>
          </a:r>
        </a:p>
      </dsp:txBody>
      <dsp:txXfrm rot="-5400000">
        <a:off x="3701593" y="1687788"/>
        <a:ext cx="2774900" cy="1681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8A76-C9A0-99C9-E3D6-1212F47DC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639AC-6C86-1838-91AF-A404E8FE6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0C347-85B8-6974-944B-E275986FA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F0C70-AE3D-4BE2-C20E-BC300546A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D956-AC7C-8DF2-8538-07091C57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0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EDF0-DF22-FA0B-8683-5FC416DC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7484F-DD41-9E16-C499-98C02E50D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8E52D-36FB-6D0F-509C-F1A9DE5D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9158-8E11-ECD4-B2B8-3253F6AE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00E34-9F7A-697A-C462-0D1960FDB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42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CDCDE6-C850-CD28-E497-F04767BFA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02084-8CE2-9AE5-2CFA-4D30D72DC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5225-0812-27AF-7560-58A890FF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66D0A-1995-0D35-6E33-114692AB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505B7-FCD8-A7E8-A9AC-D074A4359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8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0A04-3AA5-1935-D29F-C6AE661F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30538-B073-E854-D8AB-2E615515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8331A-9E28-92FE-C2F9-53A3474B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3B4DF-C9BD-A677-F6C5-638CF3CF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5980B-49D1-F323-1F73-6182F381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9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8A25-B922-66C4-570B-0E929AD6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A2074-E6C6-681B-49A0-7A416CE67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A460-D3A0-6E3F-82C8-05DA05F6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DE39-0490-B28A-03C7-8DFEB582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F7E46-E953-1F63-EB54-1E8D5921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2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1490A-6D21-DF9D-6A24-F30851D6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314E-E271-3865-526A-45BA87D64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FF6FF-268D-958D-D5D4-9AABDC13F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35A2-95A9-8697-B00D-339DD884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6F02A-4488-29E6-D3A1-ACCA1D39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0A19F-0FBF-DB95-BFB2-A34C9821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3C56-6F68-51D8-1D5F-62B145BE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D26C1-00C4-DACA-4266-32BBB82CE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77B06-EFDE-B978-25A1-35118BE2B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B88EF-10A4-A2F8-F86F-B1A97FCBB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A4E35-9AB6-ADC0-D9DD-0786BDD59A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DDD044-2CE1-8BF6-A675-0ED5B297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843427-A538-7029-22AA-FFEF120B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0707E-91BF-846C-3D91-AF892018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7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DFB7-6772-4937-267E-7240BE72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8CA29-FDDF-2C0A-9816-0F8BC89D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79145-33EF-11EA-7832-0C0A9786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186C3-AD17-AB8D-B443-11DA468B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7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A378D-BA4B-1C7C-7405-E9CC5E56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2B391-CF5F-23E6-DD68-B48BEB38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B0D8E-75C8-5A0C-856C-57FC455B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32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0FA3-DB35-1408-CD94-6A04DF215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1D83-9760-75B3-9D8E-6A675181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1F596-0CC1-6457-A4FD-E88E50C61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CFF2D-C6F4-2936-76B5-32B781A02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0895F-CE7A-C04E-D2FF-13DBA4FE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AD854-BE7D-B330-78A4-15917E5F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0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D0D4-5568-2AC9-2715-EE4A6D1C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1EC2D-A595-AC5F-C800-A09F66F5FC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68D4F-2EDA-89EF-3AF4-C00279470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5EE13-44BE-1570-938F-C36FA28A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526FC-D995-DA52-E839-A5424FE8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F35AB-9192-9626-0ADE-8280093A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5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952D16-E43E-57F4-F437-405F729E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37036-A771-7C01-198D-673599A8A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CB963-F3D6-3241-00A9-7068541BC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9E749-8F2A-766D-941C-410C2D162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B101A-26BD-9E20-F9DF-880CE1FA5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2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6480B4C-7F42-0033-3FB6-2443D3F4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53" y="494908"/>
            <a:ext cx="2946009" cy="2801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8EBA9F-AC49-939D-74EB-7A2E511A83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07"/>
                    </a14:imgEffect>
                    <a14:imgEffect>
                      <a14:saturation sat="1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03" y="-52195"/>
            <a:ext cx="12192000" cy="6910195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162BBA-4CA7-E1F7-3450-8A43CA167774}"/>
              </a:ext>
            </a:extLst>
          </p:cNvPr>
          <p:cNvSpPr txBox="1"/>
          <p:nvPr/>
        </p:nvSpPr>
        <p:spPr>
          <a:xfrm>
            <a:off x="285104" y="5058750"/>
            <a:ext cx="4728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Presented By: Bhumesh(230102008)</a:t>
            </a:r>
          </a:p>
          <a:p>
            <a:r>
              <a:rPr lang="en-US" sz="2400" dirty="0">
                <a:solidFill>
                  <a:schemeClr val="bg1"/>
                </a:solidFill>
              </a:rPr>
              <a:t>	             Sahil (210897)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35758D-230E-594C-E684-0F9D8098A119}"/>
              </a:ext>
            </a:extLst>
          </p:cNvPr>
          <p:cNvSpPr txBox="1"/>
          <p:nvPr/>
        </p:nvSpPr>
        <p:spPr>
          <a:xfrm>
            <a:off x="7178167" y="5395599"/>
            <a:ext cx="4355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Course: Molecular Simulations in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	 Mechanical Engineering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9788D2-55CA-D26E-10E0-45AD6ADF0CD2}"/>
              </a:ext>
            </a:extLst>
          </p:cNvPr>
          <p:cNvSpPr txBox="1"/>
          <p:nvPr/>
        </p:nvSpPr>
        <p:spPr>
          <a:xfrm>
            <a:off x="872197" y="3563866"/>
            <a:ext cx="11026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Effect of Substrate Wettability and Flexibility on the Initial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Stage of Water Vapor Condensation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BB361-93C7-6E01-E97F-C31EA2CC5100}"/>
              </a:ext>
            </a:extLst>
          </p:cNvPr>
          <p:cNvSpPr txBox="1"/>
          <p:nvPr/>
        </p:nvSpPr>
        <p:spPr>
          <a:xfrm>
            <a:off x="285104" y="5889747"/>
            <a:ext cx="4789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Course Guide: Prof. </a:t>
            </a:r>
            <a:r>
              <a:rPr lang="en-US" sz="2400" dirty="0" err="1">
                <a:solidFill>
                  <a:schemeClr val="bg1"/>
                </a:solidFill>
              </a:rPr>
              <a:t>Manjesh</a:t>
            </a:r>
            <a:r>
              <a:rPr lang="en-US" sz="2400" dirty="0">
                <a:solidFill>
                  <a:schemeClr val="bg1"/>
                </a:solidFill>
              </a:rPr>
              <a:t> K. Singh</a:t>
            </a:r>
          </a:p>
        </p:txBody>
      </p:sp>
    </p:spTree>
    <p:extLst>
      <p:ext uri="{BB962C8B-B14F-4D97-AF65-F5344CB8AC3E}">
        <p14:creationId xmlns:p14="http://schemas.microsoft.com/office/powerpoint/2010/main" val="53062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5420750" y="3198167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4713677" y="4895907"/>
            <a:ext cx="2691621" cy="84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25995-3559-192B-6041-86BAD2F4E205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8541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4539175" y="882761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4786703" y="2662647"/>
            <a:ext cx="2691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36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3549171" y="5547038"/>
            <a:ext cx="43795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</a:t>
            </a:r>
            <a:r>
              <a:rPr lang="en-IN" sz="2400" b="0" i="0" u="none" strike="noStrike" dirty="0">
                <a:effectLst/>
              </a:rPr>
              <a:t>A° </a:t>
            </a:r>
            <a:r>
              <a:rPr lang="en-GB" sz="2400" dirty="0"/>
              <a:t>* 263 </a:t>
            </a:r>
            <a:r>
              <a:rPr lang="en-IN" sz="2400" b="0" i="0" u="none" strike="noStrike" dirty="0">
                <a:effectLst/>
              </a:rPr>
              <a:t>A° </a:t>
            </a:r>
            <a:r>
              <a:rPr lang="en-GB" sz="2400" dirty="0"/>
              <a:t>* 356 </a:t>
            </a:r>
            <a:r>
              <a:rPr lang="en-IN" sz="2400" b="0" i="0" u="none" strike="noStrike" dirty="0">
                <a:effectLst/>
              </a:rPr>
              <a:t>A°</a:t>
            </a:r>
            <a:endParaRPr lang="en-GB" sz="2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5EE60-4C9A-A007-F90E-D9F583597FE9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0909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2499360" y="-692820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4167936" y="71605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2634557" y="3097881"/>
            <a:ext cx="6492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Box Size=263 </a:t>
            </a:r>
            <a:r>
              <a:rPr lang="en-IN" sz="3600" b="0" i="0" u="none" strike="noStrike" dirty="0">
                <a:effectLst/>
              </a:rPr>
              <a:t>A° </a:t>
            </a:r>
            <a:r>
              <a:rPr lang="en-GB" sz="3600" dirty="0"/>
              <a:t>* 263 </a:t>
            </a:r>
            <a:r>
              <a:rPr lang="en-IN" sz="3600" b="0" i="0" u="none" strike="noStrike" dirty="0">
                <a:effectLst/>
              </a:rPr>
              <a:t>A° </a:t>
            </a:r>
            <a:r>
              <a:rPr lang="en-GB" sz="3600" dirty="0"/>
              <a:t>* 356 </a:t>
            </a:r>
            <a:r>
              <a:rPr lang="en-IN" sz="3600" b="0" i="0" u="none" strike="noStrike" dirty="0">
                <a:effectLst/>
              </a:rPr>
              <a:t>A°</a:t>
            </a:r>
            <a:endParaRPr lang="en-GB" sz="3600" dirty="0"/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4050772" y="5117067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C118E-0A2B-EEC9-9012-27A27F667401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3121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2958114" y="833566"/>
            <a:ext cx="43795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</a:t>
            </a:r>
            <a:r>
              <a:rPr lang="en-IN" sz="2400" b="0" i="0" u="none" strike="noStrike" dirty="0">
                <a:effectLst/>
              </a:rPr>
              <a:t>A° </a:t>
            </a:r>
            <a:r>
              <a:rPr lang="en-GB" sz="2400" dirty="0"/>
              <a:t>* 263 </a:t>
            </a:r>
            <a:r>
              <a:rPr lang="en-IN" sz="2400" b="0" i="0" u="none" strike="noStrike" dirty="0">
                <a:effectLst/>
              </a:rPr>
              <a:t>A° </a:t>
            </a:r>
            <a:r>
              <a:rPr lang="en-GB" sz="2400" dirty="0"/>
              <a:t>* 356 </a:t>
            </a:r>
            <a:r>
              <a:rPr lang="en-IN" sz="2400" b="0" i="0" u="none" strike="noStrike" dirty="0">
                <a:effectLst/>
              </a:rPr>
              <a:t>A°</a:t>
            </a:r>
            <a:endParaRPr lang="en-GB" sz="2400" dirty="0"/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4032302" y="2967335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3684509" y="5117067"/>
            <a:ext cx="42262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A2C0-F302-2AC0-2D0A-84B037E24327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7524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3611206" y="833566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3862949" y="2801146"/>
            <a:ext cx="4393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36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71F34-B44A-50B2-25CF-DB781390466C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59905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3611206" y="833566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3862949" y="2801146"/>
            <a:ext cx="4393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36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4151739" y="5570121"/>
            <a:ext cx="3879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94C49-2AD3-C691-3E1E-F402EA85F908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2082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2982943" y="854557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4182557" y="2844388"/>
            <a:ext cx="4103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36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3804118" y="5408140"/>
            <a:ext cx="32506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Lennard- Jones Potential</a:t>
            </a:r>
          </a:p>
          <a:p>
            <a:r>
              <a:rPr lang="en-GB" sz="2400" dirty="0"/>
              <a:t>For Ni and Cu atoms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58D8D-60E6-9CEA-C558-EADB5EDE91DF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1902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1829518" y="-847804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3272190" y="931651"/>
            <a:ext cx="410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3845388" y="2877746"/>
            <a:ext cx="47781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Lennard- Jones Potential</a:t>
            </a:r>
          </a:p>
          <a:p>
            <a:r>
              <a:rPr lang="en-GB" sz="3600" dirty="0"/>
              <a:t>For Ni and Cu atoms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EC5F9-615E-1DC9-D991-FFEE943023F2}"/>
              </a:ext>
            </a:extLst>
          </p:cNvPr>
          <p:cNvSpPr txBox="1"/>
          <p:nvPr/>
        </p:nvSpPr>
        <p:spPr>
          <a:xfrm>
            <a:off x="4155804" y="5741683"/>
            <a:ext cx="305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 Model TIP4P-Ew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EA9B1B-5395-AB6B-3F35-3247B0A4FF05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040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1829518" y="-847804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2118765" y="-749388"/>
            <a:ext cx="410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3293388" y="1058339"/>
            <a:ext cx="325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Lennard- Jones Potential</a:t>
            </a:r>
          </a:p>
          <a:p>
            <a:r>
              <a:rPr lang="en-GB" sz="2400" dirty="0"/>
              <a:t>For Ni and Cu atoms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EC5F9-615E-1DC9-D991-FFEE943023F2}"/>
              </a:ext>
            </a:extLst>
          </p:cNvPr>
          <p:cNvSpPr txBox="1"/>
          <p:nvPr/>
        </p:nvSpPr>
        <p:spPr>
          <a:xfrm>
            <a:off x="3816021" y="3102981"/>
            <a:ext cx="4642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Water Model TIP4P-Ew</a:t>
            </a:r>
            <a:r>
              <a:rPr lang="en-US" sz="3600" baseline="30000" dirty="0"/>
              <a:t>8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7BA3-46E2-9D1A-2DEA-2A8F01FE5F45}"/>
              </a:ext>
            </a:extLst>
          </p:cNvPr>
          <p:cNvSpPr txBox="1"/>
          <p:nvPr/>
        </p:nvSpPr>
        <p:spPr>
          <a:xfrm>
            <a:off x="4170680" y="5649395"/>
            <a:ext cx="3559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Substrate thickness 7.23 </a:t>
            </a:r>
            <a:r>
              <a:rPr lang="en-IN" sz="2400" b="0" i="0" u="none" strike="noStrike" dirty="0">
                <a:effectLst/>
              </a:rPr>
              <a:t>A°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B9AFB-0FCB-ADCB-1812-43C201631337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F3343-54C8-C509-0474-9194CC44DC9A}"/>
              </a:ext>
            </a:extLst>
          </p:cNvPr>
          <p:cNvSpPr txBox="1"/>
          <p:nvPr/>
        </p:nvSpPr>
        <p:spPr>
          <a:xfrm>
            <a:off x="5285310" y="6465797"/>
            <a:ext cx="5223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/>
              </a:rPr>
              <a:t>8. Horn </a:t>
            </a:r>
            <a:r>
              <a:rPr lang="en-IN" i="1" dirty="0">
                <a:effectLst/>
              </a:rPr>
              <a:t>et al</a:t>
            </a:r>
            <a:r>
              <a:rPr lang="en-IN" dirty="0">
                <a:effectLst/>
              </a:rPr>
              <a:t>, J. Chem. Phys.,2004, 120, 9665–9678.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6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1829518" y="-847804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2118765" y="-749388"/>
            <a:ext cx="410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2337091" y="-1016698"/>
            <a:ext cx="325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Lennard- Jones Potential</a:t>
            </a:r>
          </a:p>
          <a:p>
            <a:r>
              <a:rPr lang="en-GB" sz="2400" dirty="0"/>
              <a:t>For Ni and Cu atoms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EC5F9-615E-1DC9-D991-FFEE943023F2}"/>
              </a:ext>
            </a:extLst>
          </p:cNvPr>
          <p:cNvSpPr txBox="1"/>
          <p:nvPr/>
        </p:nvSpPr>
        <p:spPr>
          <a:xfrm>
            <a:off x="3139056" y="882151"/>
            <a:ext cx="305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 Model TIP4P-Ew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7BA3-46E2-9D1A-2DEA-2A8F01FE5F45}"/>
              </a:ext>
            </a:extLst>
          </p:cNvPr>
          <p:cNvSpPr txBox="1"/>
          <p:nvPr/>
        </p:nvSpPr>
        <p:spPr>
          <a:xfrm>
            <a:off x="3499449" y="2973002"/>
            <a:ext cx="5251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Substrate thickness 7.23 </a:t>
            </a:r>
            <a:r>
              <a:rPr lang="en-IN" sz="3600" b="0" i="0" u="none" strike="noStrike" dirty="0">
                <a:effectLst/>
              </a:rPr>
              <a:t>A°</a:t>
            </a:r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2EBF0-EF2B-2524-1B9C-1FCBE8EDDB71}"/>
              </a:ext>
            </a:extLst>
          </p:cNvPr>
          <p:cNvSpPr txBox="1"/>
          <p:nvPr/>
        </p:nvSpPr>
        <p:spPr>
          <a:xfrm>
            <a:off x="3684507" y="5570137"/>
            <a:ext cx="4123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Solid Surface thickness 3.524 </a:t>
            </a:r>
            <a:r>
              <a:rPr lang="en-IN" sz="2400" b="0" i="0" u="none" strike="noStrike" dirty="0">
                <a:effectLst/>
              </a:rPr>
              <a:t>A°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5A016-7722-D91F-F66D-26B860492F4C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7016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5062EC-3D64-0832-4DA2-A9106AFC35D3}"/>
              </a:ext>
            </a:extLst>
          </p:cNvPr>
          <p:cNvSpPr txBox="1"/>
          <p:nvPr/>
        </p:nvSpPr>
        <p:spPr>
          <a:xfrm>
            <a:off x="11324492" y="6457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ED202-2FB4-BBB3-8C76-4078289AE624}"/>
              </a:ext>
            </a:extLst>
          </p:cNvPr>
          <p:cNvSpPr txBox="1"/>
          <p:nvPr/>
        </p:nvSpPr>
        <p:spPr>
          <a:xfrm>
            <a:off x="4835023" y="2916489"/>
            <a:ext cx="277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91962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1829518" y="-847804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2118765" y="-749388"/>
            <a:ext cx="410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2337091" y="-1016698"/>
            <a:ext cx="325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Lennard- Jones Potential</a:t>
            </a:r>
          </a:p>
          <a:p>
            <a:r>
              <a:rPr lang="en-GB" sz="2400" dirty="0"/>
              <a:t>For Ni and Cu atoms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EC5F9-615E-1DC9-D991-FFEE943023F2}"/>
              </a:ext>
            </a:extLst>
          </p:cNvPr>
          <p:cNvSpPr txBox="1"/>
          <p:nvPr/>
        </p:nvSpPr>
        <p:spPr>
          <a:xfrm>
            <a:off x="2595749" y="-878199"/>
            <a:ext cx="305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 Model TIP4P-Ew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7BA3-46E2-9D1A-2DEA-2A8F01FE5F45}"/>
              </a:ext>
            </a:extLst>
          </p:cNvPr>
          <p:cNvSpPr txBox="1"/>
          <p:nvPr/>
        </p:nvSpPr>
        <p:spPr>
          <a:xfrm>
            <a:off x="3415239" y="934816"/>
            <a:ext cx="3559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Substrate thickness 7.23 </a:t>
            </a:r>
            <a:r>
              <a:rPr lang="en-IN" sz="2400" b="0" i="0" u="none" strike="noStrike" dirty="0">
                <a:effectLst/>
              </a:rPr>
              <a:t>A°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2EBF0-EF2B-2524-1B9C-1FCBE8EDDB71}"/>
              </a:ext>
            </a:extLst>
          </p:cNvPr>
          <p:cNvSpPr txBox="1"/>
          <p:nvPr/>
        </p:nvSpPr>
        <p:spPr>
          <a:xfrm>
            <a:off x="2771334" y="2926904"/>
            <a:ext cx="6203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Solid Surface thickness 3.524 </a:t>
            </a:r>
            <a:r>
              <a:rPr lang="en-IN" sz="3600" b="0" i="0" u="none" strike="noStrike" dirty="0">
                <a:effectLst/>
              </a:rPr>
              <a:t>A°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9214B-F9E2-BC08-EDC3-FE37EC037510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B2458-6A6E-9AA0-3006-D3908437F407}"/>
              </a:ext>
            </a:extLst>
          </p:cNvPr>
          <p:cNvSpPr txBox="1"/>
          <p:nvPr/>
        </p:nvSpPr>
        <p:spPr>
          <a:xfrm>
            <a:off x="4645582" y="4960471"/>
            <a:ext cx="200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NVT ensemble</a:t>
            </a:r>
          </a:p>
        </p:txBody>
      </p:sp>
    </p:spTree>
    <p:extLst>
      <p:ext uri="{BB962C8B-B14F-4D97-AF65-F5344CB8AC3E}">
        <p14:creationId xmlns:p14="http://schemas.microsoft.com/office/powerpoint/2010/main" val="50350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1829518" y="-847804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2118765" y="-749388"/>
            <a:ext cx="410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2337091" y="-1016698"/>
            <a:ext cx="325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Lennard- Jones Potential</a:t>
            </a:r>
          </a:p>
          <a:p>
            <a:r>
              <a:rPr lang="en-GB" sz="2400" dirty="0"/>
              <a:t>For Ni and Cu atoms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EC5F9-615E-1DC9-D991-FFEE943023F2}"/>
              </a:ext>
            </a:extLst>
          </p:cNvPr>
          <p:cNvSpPr txBox="1"/>
          <p:nvPr/>
        </p:nvSpPr>
        <p:spPr>
          <a:xfrm>
            <a:off x="2595749" y="-878199"/>
            <a:ext cx="305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 Model TIP4P-Ew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7BA3-46E2-9D1A-2DEA-2A8F01FE5F45}"/>
              </a:ext>
            </a:extLst>
          </p:cNvPr>
          <p:cNvSpPr txBox="1"/>
          <p:nvPr/>
        </p:nvSpPr>
        <p:spPr>
          <a:xfrm>
            <a:off x="2193543" y="-847804"/>
            <a:ext cx="345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Substrate thickness 7.23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2EBF0-EF2B-2524-1B9C-1FCBE8EDDB71}"/>
              </a:ext>
            </a:extLst>
          </p:cNvPr>
          <p:cNvSpPr txBox="1"/>
          <p:nvPr/>
        </p:nvSpPr>
        <p:spPr>
          <a:xfrm>
            <a:off x="2779992" y="795342"/>
            <a:ext cx="5306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Solid Surface thickness 3.524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9214B-F9E2-BC08-EDC3-FE37EC037510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B2458-6A6E-9AA0-3006-D3908437F407}"/>
              </a:ext>
            </a:extLst>
          </p:cNvPr>
          <p:cNvSpPr txBox="1"/>
          <p:nvPr/>
        </p:nvSpPr>
        <p:spPr>
          <a:xfrm>
            <a:off x="4594659" y="2939846"/>
            <a:ext cx="303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NVT ensemble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1E486-D65E-03CD-7DC2-1C7D5B2AD31E}"/>
              </a:ext>
            </a:extLst>
          </p:cNvPr>
          <p:cNvSpPr txBox="1"/>
          <p:nvPr/>
        </p:nvSpPr>
        <p:spPr>
          <a:xfrm>
            <a:off x="4520284" y="5163233"/>
            <a:ext cx="2802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Langevin Thermostat</a:t>
            </a:r>
          </a:p>
          <a:p>
            <a:r>
              <a:rPr lang="en-US" sz="2400" dirty="0"/>
              <a:t>Temperature=500K</a:t>
            </a:r>
          </a:p>
        </p:txBody>
      </p:sp>
    </p:spTree>
    <p:extLst>
      <p:ext uri="{BB962C8B-B14F-4D97-AF65-F5344CB8AC3E}">
        <p14:creationId xmlns:p14="http://schemas.microsoft.com/office/powerpoint/2010/main" val="385315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1829518" y="-847804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2118765" y="-749388"/>
            <a:ext cx="410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2337091" y="-1016698"/>
            <a:ext cx="325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Lennard- Jones Potential</a:t>
            </a:r>
          </a:p>
          <a:p>
            <a:r>
              <a:rPr lang="en-GB" sz="2400" dirty="0"/>
              <a:t>For Ni and Cu atoms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EC5F9-615E-1DC9-D991-FFEE943023F2}"/>
              </a:ext>
            </a:extLst>
          </p:cNvPr>
          <p:cNvSpPr txBox="1"/>
          <p:nvPr/>
        </p:nvSpPr>
        <p:spPr>
          <a:xfrm>
            <a:off x="2595749" y="-878199"/>
            <a:ext cx="305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 Model TIP4P-Ew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7BA3-46E2-9D1A-2DEA-2A8F01FE5F45}"/>
              </a:ext>
            </a:extLst>
          </p:cNvPr>
          <p:cNvSpPr txBox="1"/>
          <p:nvPr/>
        </p:nvSpPr>
        <p:spPr>
          <a:xfrm>
            <a:off x="2193543" y="-847804"/>
            <a:ext cx="345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Substrate thickness 7.23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2EBF0-EF2B-2524-1B9C-1FCBE8EDDB71}"/>
              </a:ext>
            </a:extLst>
          </p:cNvPr>
          <p:cNvSpPr txBox="1"/>
          <p:nvPr/>
        </p:nvSpPr>
        <p:spPr>
          <a:xfrm>
            <a:off x="1736850" y="-1077416"/>
            <a:ext cx="5306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Solid Surface thickness 3.524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9214B-F9E2-BC08-EDC3-FE37EC037510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B2458-6A6E-9AA0-3006-D3908437F407}"/>
              </a:ext>
            </a:extLst>
          </p:cNvPr>
          <p:cNvSpPr txBox="1"/>
          <p:nvPr/>
        </p:nvSpPr>
        <p:spPr>
          <a:xfrm>
            <a:off x="4026056" y="1091986"/>
            <a:ext cx="303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NVT ensemble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1E486-D65E-03CD-7DC2-1C7D5B2AD31E}"/>
              </a:ext>
            </a:extLst>
          </p:cNvPr>
          <p:cNvSpPr txBox="1"/>
          <p:nvPr/>
        </p:nvSpPr>
        <p:spPr>
          <a:xfrm>
            <a:off x="4006073" y="2899816"/>
            <a:ext cx="41068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Langevin Thermostat</a:t>
            </a:r>
          </a:p>
          <a:p>
            <a:r>
              <a:rPr lang="en-US" sz="3600" dirty="0"/>
              <a:t>Temperature=500K</a:t>
            </a:r>
          </a:p>
          <a:p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CC6EEA-ED4A-E8CF-DDA3-FBE3D4995539}"/>
              </a:ext>
            </a:extLst>
          </p:cNvPr>
          <p:cNvSpPr txBox="1"/>
          <p:nvPr/>
        </p:nvSpPr>
        <p:spPr>
          <a:xfrm>
            <a:off x="4415498" y="4884974"/>
            <a:ext cx="2466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2,00,000 steps</a:t>
            </a:r>
          </a:p>
        </p:txBody>
      </p:sp>
    </p:spTree>
    <p:extLst>
      <p:ext uri="{BB962C8B-B14F-4D97-AF65-F5344CB8AC3E}">
        <p14:creationId xmlns:p14="http://schemas.microsoft.com/office/powerpoint/2010/main" val="216797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1829518" y="-847804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2118765" y="-749388"/>
            <a:ext cx="410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2337091" y="-1016698"/>
            <a:ext cx="325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Lennard- Jones Potential</a:t>
            </a:r>
          </a:p>
          <a:p>
            <a:r>
              <a:rPr lang="en-GB" sz="2400" dirty="0"/>
              <a:t>For Ni and Cu atoms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EC5F9-615E-1DC9-D991-FFEE943023F2}"/>
              </a:ext>
            </a:extLst>
          </p:cNvPr>
          <p:cNvSpPr txBox="1"/>
          <p:nvPr/>
        </p:nvSpPr>
        <p:spPr>
          <a:xfrm>
            <a:off x="2595749" y="-878199"/>
            <a:ext cx="305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 Model TIP4P-Ew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7BA3-46E2-9D1A-2DEA-2A8F01FE5F45}"/>
              </a:ext>
            </a:extLst>
          </p:cNvPr>
          <p:cNvSpPr txBox="1"/>
          <p:nvPr/>
        </p:nvSpPr>
        <p:spPr>
          <a:xfrm>
            <a:off x="2193543" y="-847804"/>
            <a:ext cx="345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Substrate thickness 7.23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2EBF0-EF2B-2524-1B9C-1FCBE8EDDB71}"/>
              </a:ext>
            </a:extLst>
          </p:cNvPr>
          <p:cNvSpPr txBox="1"/>
          <p:nvPr/>
        </p:nvSpPr>
        <p:spPr>
          <a:xfrm>
            <a:off x="1736850" y="-1077416"/>
            <a:ext cx="5306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Solid Surface thickness 3.524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9214B-F9E2-BC08-EDC3-FE37EC037510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B2458-6A6E-9AA0-3006-D3908437F407}"/>
              </a:ext>
            </a:extLst>
          </p:cNvPr>
          <p:cNvSpPr txBox="1"/>
          <p:nvPr/>
        </p:nvSpPr>
        <p:spPr>
          <a:xfrm>
            <a:off x="3096330" y="-850846"/>
            <a:ext cx="303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NVT ensemble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1E486-D65E-03CD-7DC2-1C7D5B2AD31E}"/>
              </a:ext>
            </a:extLst>
          </p:cNvPr>
          <p:cNvSpPr txBox="1"/>
          <p:nvPr/>
        </p:nvSpPr>
        <p:spPr>
          <a:xfrm>
            <a:off x="3419718" y="695066"/>
            <a:ext cx="2802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Langevin Thermostat</a:t>
            </a:r>
          </a:p>
          <a:p>
            <a:r>
              <a:rPr lang="en-US" sz="2400" dirty="0"/>
              <a:t>Temperature=500K</a:t>
            </a:r>
          </a:p>
          <a:p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CC6EEA-ED4A-E8CF-DDA3-FBE3D4995539}"/>
              </a:ext>
            </a:extLst>
          </p:cNvPr>
          <p:cNvSpPr txBox="1"/>
          <p:nvPr/>
        </p:nvSpPr>
        <p:spPr>
          <a:xfrm>
            <a:off x="4253256" y="2932617"/>
            <a:ext cx="3612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For 2,00,000 steps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E27C7-9A59-D370-4FF6-CC2962F0DCF7}"/>
              </a:ext>
            </a:extLst>
          </p:cNvPr>
          <p:cNvSpPr txBox="1"/>
          <p:nvPr/>
        </p:nvSpPr>
        <p:spPr>
          <a:xfrm>
            <a:off x="4003402" y="5262500"/>
            <a:ext cx="4027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temp decreased to 300K</a:t>
            </a:r>
          </a:p>
        </p:txBody>
      </p:sp>
    </p:spTree>
    <p:extLst>
      <p:ext uri="{BB962C8B-B14F-4D97-AF65-F5344CB8AC3E}">
        <p14:creationId xmlns:p14="http://schemas.microsoft.com/office/powerpoint/2010/main" val="265574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1829518" y="-847804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2118765" y="-749388"/>
            <a:ext cx="410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2337091" y="-1016698"/>
            <a:ext cx="325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Lennard- Jones Potential</a:t>
            </a:r>
          </a:p>
          <a:p>
            <a:r>
              <a:rPr lang="en-GB" sz="2400" dirty="0"/>
              <a:t>For Ni and Cu atoms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EC5F9-615E-1DC9-D991-FFEE943023F2}"/>
              </a:ext>
            </a:extLst>
          </p:cNvPr>
          <p:cNvSpPr txBox="1"/>
          <p:nvPr/>
        </p:nvSpPr>
        <p:spPr>
          <a:xfrm>
            <a:off x="2595749" y="-878199"/>
            <a:ext cx="305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 Model TIP4P-Ew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7BA3-46E2-9D1A-2DEA-2A8F01FE5F45}"/>
              </a:ext>
            </a:extLst>
          </p:cNvPr>
          <p:cNvSpPr txBox="1"/>
          <p:nvPr/>
        </p:nvSpPr>
        <p:spPr>
          <a:xfrm>
            <a:off x="2193543" y="-847804"/>
            <a:ext cx="345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Substrate thickness 7.23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2EBF0-EF2B-2524-1B9C-1FCBE8EDDB71}"/>
              </a:ext>
            </a:extLst>
          </p:cNvPr>
          <p:cNvSpPr txBox="1"/>
          <p:nvPr/>
        </p:nvSpPr>
        <p:spPr>
          <a:xfrm>
            <a:off x="1736850" y="-1077416"/>
            <a:ext cx="5306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Solid Surface thickness 3.524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9214B-F9E2-BC08-EDC3-FE37EC037510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B2458-6A6E-9AA0-3006-D3908437F407}"/>
              </a:ext>
            </a:extLst>
          </p:cNvPr>
          <p:cNvSpPr txBox="1"/>
          <p:nvPr/>
        </p:nvSpPr>
        <p:spPr>
          <a:xfrm>
            <a:off x="3096330" y="-850846"/>
            <a:ext cx="303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NVT ensemble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1E486-D65E-03CD-7DC2-1C7D5B2AD31E}"/>
              </a:ext>
            </a:extLst>
          </p:cNvPr>
          <p:cNvSpPr txBox="1"/>
          <p:nvPr/>
        </p:nvSpPr>
        <p:spPr>
          <a:xfrm>
            <a:off x="2641867" y="-955980"/>
            <a:ext cx="2802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Langevin Thermostat</a:t>
            </a:r>
          </a:p>
          <a:p>
            <a:r>
              <a:rPr lang="en-US" sz="2400" dirty="0"/>
              <a:t>Temperature=500K</a:t>
            </a:r>
          </a:p>
          <a:p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CC6EEA-ED4A-E8CF-DDA3-FBE3D4995539}"/>
              </a:ext>
            </a:extLst>
          </p:cNvPr>
          <p:cNvSpPr txBox="1"/>
          <p:nvPr/>
        </p:nvSpPr>
        <p:spPr>
          <a:xfrm>
            <a:off x="3684508" y="848117"/>
            <a:ext cx="2466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2,00,000 steps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E27C7-9A59-D370-4FF6-CC2962F0DCF7}"/>
              </a:ext>
            </a:extLst>
          </p:cNvPr>
          <p:cNvSpPr txBox="1"/>
          <p:nvPr/>
        </p:nvSpPr>
        <p:spPr>
          <a:xfrm>
            <a:off x="3340634" y="2990019"/>
            <a:ext cx="5787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Then temp decreased to 300K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B126E-2EF3-3487-20F0-A1B1D3DA6343}"/>
              </a:ext>
            </a:extLst>
          </p:cNvPr>
          <p:cNvSpPr txBox="1"/>
          <p:nvPr/>
        </p:nvSpPr>
        <p:spPr>
          <a:xfrm>
            <a:off x="4276948" y="5486399"/>
            <a:ext cx="262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50,00,000 steps</a:t>
            </a:r>
          </a:p>
        </p:txBody>
      </p:sp>
    </p:spTree>
    <p:extLst>
      <p:ext uri="{BB962C8B-B14F-4D97-AF65-F5344CB8AC3E}">
        <p14:creationId xmlns:p14="http://schemas.microsoft.com/office/powerpoint/2010/main" val="91378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1829518" y="-847804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2118765" y="-749388"/>
            <a:ext cx="410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2337091" y="-1016698"/>
            <a:ext cx="325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Lennard- Jones Potential</a:t>
            </a:r>
          </a:p>
          <a:p>
            <a:r>
              <a:rPr lang="en-GB" sz="2400" dirty="0"/>
              <a:t>For Ni and Cu atoms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EC5F9-615E-1DC9-D991-FFEE943023F2}"/>
              </a:ext>
            </a:extLst>
          </p:cNvPr>
          <p:cNvSpPr txBox="1"/>
          <p:nvPr/>
        </p:nvSpPr>
        <p:spPr>
          <a:xfrm>
            <a:off x="2595749" y="-878199"/>
            <a:ext cx="305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 Model TIP4P-Ew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7BA3-46E2-9D1A-2DEA-2A8F01FE5F45}"/>
              </a:ext>
            </a:extLst>
          </p:cNvPr>
          <p:cNvSpPr txBox="1"/>
          <p:nvPr/>
        </p:nvSpPr>
        <p:spPr>
          <a:xfrm>
            <a:off x="2193543" y="-847804"/>
            <a:ext cx="345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Substrate thickness 7.23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2EBF0-EF2B-2524-1B9C-1FCBE8EDDB71}"/>
              </a:ext>
            </a:extLst>
          </p:cNvPr>
          <p:cNvSpPr txBox="1"/>
          <p:nvPr/>
        </p:nvSpPr>
        <p:spPr>
          <a:xfrm>
            <a:off x="1736850" y="-1077416"/>
            <a:ext cx="5306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Solid Surface thickness 3.524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9214B-F9E2-BC08-EDC3-FE37EC037510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B2458-6A6E-9AA0-3006-D3908437F407}"/>
              </a:ext>
            </a:extLst>
          </p:cNvPr>
          <p:cNvSpPr txBox="1"/>
          <p:nvPr/>
        </p:nvSpPr>
        <p:spPr>
          <a:xfrm>
            <a:off x="3096330" y="-850846"/>
            <a:ext cx="303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NVT ensemble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1E486-D65E-03CD-7DC2-1C7D5B2AD31E}"/>
              </a:ext>
            </a:extLst>
          </p:cNvPr>
          <p:cNvSpPr txBox="1"/>
          <p:nvPr/>
        </p:nvSpPr>
        <p:spPr>
          <a:xfrm>
            <a:off x="2641867" y="-955980"/>
            <a:ext cx="2802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Langevin Thermostat</a:t>
            </a:r>
          </a:p>
          <a:p>
            <a:r>
              <a:rPr lang="en-US" sz="2400" dirty="0"/>
              <a:t>Temperature=500K</a:t>
            </a:r>
          </a:p>
          <a:p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CC6EEA-ED4A-E8CF-DDA3-FBE3D4995539}"/>
              </a:ext>
            </a:extLst>
          </p:cNvPr>
          <p:cNvSpPr txBox="1"/>
          <p:nvPr/>
        </p:nvSpPr>
        <p:spPr>
          <a:xfrm>
            <a:off x="2923846" y="-911329"/>
            <a:ext cx="2466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2,00,000 steps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E27C7-9A59-D370-4FF6-CC2962F0DCF7}"/>
              </a:ext>
            </a:extLst>
          </p:cNvPr>
          <p:cNvSpPr txBox="1"/>
          <p:nvPr/>
        </p:nvSpPr>
        <p:spPr>
          <a:xfrm>
            <a:off x="2550656" y="708102"/>
            <a:ext cx="3923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temp decreased to 300K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B126E-2EF3-3487-20F0-A1B1D3DA6343}"/>
              </a:ext>
            </a:extLst>
          </p:cNvPr>
          <p:cNvSpPr txBox="1"/>
          <p:nvPr/>
        </p:nvSpPr>
        <p:spPr>
          <a:xfrm>
            <a:off x="4122417" y="2927610"/>
            <a:ext cx="3846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For 50,00,000 steps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D5E04C-5589-25EF-021C-B0E6FD2BFE02}"/>
              </a:ext>
            </a:extLst>
          </p:cNvPr>
          <p:cNvSpPr txBox="1"/>
          <p:nvPr/>
        </p:nvSpPr>
        <p:spPr>
          <a:xfrm>
            <a:off x="4752096" y="5021654"/>
            <a:ext cx="1792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fs timestep</a:t>
            </a:r>
          </a:p>
        </p:txBody>
      </p:sp>
    </p:spTree>
    <p:extLst>
      <p:ext uri="{BB962C8B-B14F-4D97-AF65-F5344CB8AC3E}">
        <p14:creationId xmlns:p14="http://schemas.microsoft.com/office/powerpoint/2010/main" val="60093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1829518" y="-847804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2118765" y="-749388"/>
            <a:ext cx="410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2337091" y="-1016698"/>
            <a:ext cx="325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Lennard- Jones Potential</a:t>
            </a:r>
          </a:p>
          <a:p>
            <a:r>
              <a:rPr lang="en-GB" sz="2400" dirty="0"/>
              <a:t>For Ni and Cu atoms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EC5F9-615E-1DC9-D991-FFEE943023F2}"/>
              </a:ext>
            </a:extLst>
          </p:cNvPr>
          <p:cNvSpPr txBox="1"/>
          <p:nvPr/>
        </p:nvSpPr>
        <p:spPr>
          <a:xfrm>
            <a:off x="2595749" y="-878199"/>
            <a:ext cx="305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 Model TIP4P-Ew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7BA3-46E2-9D1A-2DEA-2A8F01FE5F45}"/>
              </a:ext>
            </a:extLst>
          </p:cNvPr>
          <p:cNvSpPr txBox="1"/>
          <p:nvPr/>
        </p:nvSpPr>
        <p:spPr>
          <a:xfrm>
            <a:off x="2193543" y="-847804"/>
            <a:ext cx="345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Substrate thickness 7.23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2EBF0-EF2B-2524-1B9C-1FCBE8EDDB71}"/>
              </a:ext>
            </a:extLst>
          </p:cNvPr>
          <p:cNvSpPr txBox="1"/>
          <p:nvPr/>
        </p:nvSpPr>
        <p:spPr>
          <a:xfrm>
            <a:off x="1736850" y="-1077416"/>
            <a:ext cx="5306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Solid Surface thickness 3.524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9214B-F9E2-BC08-EDC3-FE37EC037510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B2458-6A6E-9AA0-3006-D3908437F407}"/>
              </a:ext>
            </a:extLst>
          </p:cNvPr>
          <p:cNvSpPr txBox="1"/>
          <p:nvPr/>
        </p:nvSpPr>
        <p:spPr>
          <a:xfrm>
            <a:off x="3096330" y="-850846"/>
            <a:ext cx="303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NVT ensemble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1E486-D65E-03CD-7DC2-1C7D5B2AD31E}"/>
              </a:ext>
            </a:extLst>
          </p:cNvPr>
          <p:cNvSpPr txBox="1"/>
          <p:nvPr/>
        </p:nvSpPr>
        <p:spPr>
          <a:xfrm>
            <a:off x="2641867" y="-955980"/>
            <a:ext cx="2802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Langevin Thermostat</a:t>
            </a:r>
          </a:p>
          <a:p>
            <a:r>
              <a:rPr lang="en-US" sz="2400" dirty="0"/>
              <a:t>Temperature=500K</a:t>
            </a:r>
          </a:p>
          <a:p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CC6EEA-ED4A-E8CF-DDA3-FBE3D4995539}"/>
              </a:ext>
            </a:extLst>
          </p:cNvPr>
          <p:cNvSpPr txBox="1"/>
          <p:nvPr/>
        </p:nvSpPr>
        <p:spPr>
          <a:xfrm>
            <a:off x="2923846" y="-911329"/>
            <a:ext cx="2466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2,00,000 steps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E27C7-9A59-D370-4FF6-CC2962F0DCF7}"/>
              </a:ext>
            </a:extLst>
          </p:cNvPr>
          <p:cNvSpPr txBox="1"/>
          <p:nvPr/>
        </p:nvSpPr>
        <p:spPr>
          <a:xfrm>
            <a:off x="1806935" y="-331154"/>
            <a:ext cx="3923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temp decreased to 300K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B126E-2EF3-3487-20F0-A1B1D3DA6343}"/>
              </a:ext>
            </a:extLst>
          </p:cNvPr>
          <p:cNvSpPr txBox="1"/>
          <p:nvPr/>
        </p:nvSpPr>
        <p:spPr>
          <a:xfrm>
            <a:off x="3288852" y="819736"/>
            <a:ext cx="262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50,00,000 steps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D5E04C-5589-25EF-021C-B0E6FD2BFE02}"/>
              </a:ext>
            </a:extLst>
          </p:cNvPr>
          <p:cNvSpPr txBox="1"/>
          <p:nvPr/>
        </p:nvSpPr>
        <p:spPr>
          <a:xfrm>
            <a:off x="4779026" y="2819182"/>
            <a:ext cx="259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 fs timestep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E20FF-1D58-5A1A-B58E-0F02F9134CD5}"/>
              </a:ext>
            </a:extLst>
          </p:cNvPr>
          <p:cNvSpPr txBox="1"/>
          <p:nvPr/>
        </p:nvSpPr>
        <p:spPr>
          <a:xfrm>
            <a:off x="3096330" y="5603547"/>
            <a:ext cx="699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Std. Velocity </a:t>
            </a:r>
            <a:r>
              <a:rPr lang="en-US" sz="2400" dirty="0" err="1"/>
              <a:t>Verlet</a:t>
            </a:r>
            <a:r>
              <a:rPr lang="en-US" sz="2400" dirty="0"/>
              <a:t> algorithm for numerical integration</a:t>
            </a:r>
          </a:p>
        </p:txBody>
      </p:sp>
    </p:spTree>
    <p:extLst>
      <p:ext uri="{BB962C8B-B14F-4D97-AF65-F5344CB8AC3E}">
        <p14:creationId xmlns:p14="http://schemas.microsoft.com/office/powerpoint/2010/main" val="50507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6409455" y="3719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0" y="-1296433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1903038" y="-1016698"/>
            <a:ext cx="269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4931A-8E24-1D64-FA22-15DAFC7AAB9C}"/>
              </a:ext>
            </a:extLst>
          </p:cNvPr>
          <p:cNvSpPr txBox="1"/>
          <p:nvPr/>
        </p:nvSpPr>
        <p:spPr>
          <a:xfrm>
            <a:off x="1719932" y="-911329"/>
            <a:ext cx="392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Box Size=263 A* 263 A* 356 A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AE6C-F951-3FD7-B009-6B1ABA132BFC}"/>
              </a:ext>
            </a:extLst>
          </p:cNvPr>
          <p:cNvSpPr txBox="1"/>
          <p:nvPr/>
        </p:nvSpPr>
        <p:spPr>
          <a:xfrm>
            <a:off x="2216335" y="-924365"/>
            <a:ext cx="3166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10,000 water molecules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18D0F-673A-04F9-896C-45577152ED68}"/>
              </a:ext>
            </a:extLst>
          </p:cNvPr>
          <p:cNvSpPr txBox="1"/>
          <p:nvPr/>
        </p:nvSpPr>
        <p:spPr>
          <a:xfrm>
            <a:off x="1829518" y="-847804"/>
            <a:ext cx="439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33,302 Ni solid surface molecule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5A6E-FCDD-3B3A-1292-3435E1C3F517}"/>
              </a:ext>
            </a:extLst>
          </p:cNvPr>
          <p:cNvSpPr txBox="1"/>
          <p:nvPr/>
        </p:nvSpPr>
        <p:spPr>
          <a:xfrm>
            <a:off x="2118765" y="-749388"/>
            <a:ext cx="410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52,563 Cu substrate molecule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43086-47E8-4313-95C1-11326A237940}"/>
              </a:ext>
            </a:extLst>
          </p:cNvPr>
          <p:cNvSpPr txBox="1"/>
          <p:nvPr/>
        </p:nvSpPr>
        <p:spPr>
          <a:xfrm>
            <a:off x="2337091" y="-1016698"/>
            <a:ext cx="325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Lennard- Jones Potential</a:t>
            </a:r>
          </a:p>
          <a:p>
            <a:r>
              <a:rPr lang="en-GB" sz="2400" dirty="0"/>
              <a:t>For Ni and Cu atoms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EC5F9-615E-1DC9-D991-FFEE943023F2}"/>
              </a:ext>
            </a:extLst>
          </p:cNvPr>
          <p:cNvSpPr txBox="1"/>
          <p:nvPr/>
        </p:nvSpPr>
        <p:spPr>
          <a:xfrm>
            <a:off x="2595749" y="-878199"/>
            <a:ext cx="305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 Model TIP4P-Ew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7BA3-46E2-9D1A-2DEA-2A8F01FE5F45}"/>
              </a:ext>
            </a:extLst>
          </p:cNvPr>
          <p:cNvSpPr txBox="1"/>
          <p:nvPr/>
        </p:nvSpPr>
        <p:spPr>
          <a:xfrm>
            <a:off x="2193543" y="-847804"/>
            <a:ext cx="345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Substrate thickness 7.23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2EBF0-EF2B-2524-1B9C-1FCBE8EDDB71}"/>
              </a:ext>
            </a:extLst>
          </p:cNvPr>
          <p:cNvSpPr txBox="1"/>
          <p:nvPr/>
        </p:nvSpPr>
        <p:spPr>
          <a:xfrm>
            <a:off x="1736850" y="-1077416"/>
            <a:ext cx="5306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Solid Surface thickness 3.524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9214B-F9E2-BC08-EDC3-FE37EC037510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B2458-6A6E-9AA0-3006-D3908437F407}"/>
              </a:ext>
            </a:extLst>
          </p:cNvPr>
          <p:cNvSpPr txBox="1"/>
          <p:nvPr/>
        </p:nvSpPr>
        <p:spPr>
          <a:xfrm>
            <a:off x="3096330" y="-850846"/>
            <a:ext cx="303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NVT ensemble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1E486-D65E-03CD-7DC2-1C7D5B2AD31E}"/>
              </a:ext>
            </a:extLst>
          </p:cNvPr>
          <p:cNvSpPr txBox="1"/>
          <p:nvPr/>
        </p:nvSpPr>
        <p:spPr>
          <a:xfrm>
            <a:off x="2641867" y="-955980"/>
            <a:ext cx="2802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Langevin Thermostat</a:t>
            </a:r>
          </a:p>
          <a:p>
            <a:r>
              <a:rPr lang="en-US" sz="2400" dirty="0"/>
              <a:t>Temperature=500K</a:t>
            </a:r>
          </a:p>
          <a:p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CC6EEA-ED4A-E8CF-DDA3-FBE3D4995539}"/>
              </a:ext>
            </a:extLst>
          </p:cNvPr>
          <p:cNvSpPr txBox="1"/>
          <p:nvPr/>
        </p:nvSpPr>
        <p:spPr>
          <a:xfrm>
            <a:off x="2923846" y="-911329"/>
            <a:ext cx="2466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2,00,000 steps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E27C7-9A59-D370-4FF6-CC2962F0DCF7}"/>
              </a:ext>
            </a:extLst>
          </p:cNvPr>
          <p:cNvSpPr txBox="1"/>
          <p:nvPr/>
        </p:nvSpPr>
        <p:spPr>
          <a:xfrm>
            <a:off x="1762142" y="-371883"/>
            <a:ext cx="3923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temp decreased to 300K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B126E-2EF3-3487-20F0-A1B1D3DA6343}"/>
              </a:ext>
            </a:extLst>
          </p:cNvPr>
          <p:cNvSpPr txBox="1"/>
          <p:nvPr/>
        </p:nvSpPr>
        <p:spPr>
          <a:xfrm>
            <a:off x="2656066" y="-458744"/>
            <a:ext cx="262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50,00,000 steps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D5E04C-5589-25EF-021C-B0E6FD2BFE02}"/>
              </a:ext>
            </a:extLst>
          </p:cNvPr>
          <p:cNvSpPr txBox="1"/>
          <p:nvPr/>
        </p:nvSpPr>
        <p:spPr>
          <a:xfrm>
            <a:off x="3821293" y="667407"/>
            <a:ext cx="1792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fs timestep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E20FF-1D58-5A1A-B58E-0F02F9134CD5}"/>
              </a:ext>
            </a:extLst>
          </p:cNvPr>
          <p:cNvSpPr txBox="1"/>
          <p:nvPr/>
        </p:nvSpPr>
        <p:spPr>
          <a:xfrm>
            <a:off x="3620427" y="2588350"/>
            <a:ext cx="5306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Std. Velocity </a:t>
            </a:r>
            <a:r>
              <a:rPr lang="en-US" sz="3600" dirty="0" err="1"/>
              <a:t>Verlet</a:t>
            </a:r>
            <a:r>
              <a:rPr lang="en-US" sz="3600" dirty="0"/>
              <a:t> algorithm for numerical integration</a:t>
            </a:r>
          </a:p>
        </p:txBody>
      </p:sp>
    </p:spTree>
    <p:extLst>
      <p:ext uri="{BB962C8B-B14F-4D97-AF65-F5344CB8AC3E}">
        <p14:creationId xmlns:p14="http://schemas.microsoft.com/office/powerpoint/2010/main" val="303508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E89D3A-328E-0C1F-1F03-B9A050678994}"/>
              </a:ext>
            </a:extLst>
          </p:cNvPr>
          <p:cNvSpPr txBox="1"/>
          <p:nvPr/>
        </p:nvSpPr>
        <p:spPr>
          <a:xfrm>
            <a:off x="234228" y="3142347"/>
            <a:ext cx="1860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Potential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9C62F-1900-D4DE-72BF-240048DCAEEB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3256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E89D3A-328E-0C1F-1F03-B9A050678994}"/>
              </a:ext>
            </a:extLst>
          </p:cNvPr>
          <p:cNvSpPr txBox="1"/>
          <p:nvPr/>
        </p:nvSpPr>
        <p:spPr>
          <a:xfrm>
            <a:off x="5094276" y="466884"/>
            <a:ext cx="1860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Potential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FF4CC-3ECE-EADB-2CFE-A39A328C55A5}"/>
              </a:ext>
            </a:extLst>
          </p:cNvPr>
          <p:cNvSpPr txBox="1"/>
          <p:nvPr/>
        </p:nvSpPr>
        <p:spPr>
          <a:xfrm>
            <a:off x="759656" y="1589649"/>
            <a:ext cx="11355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Lennard Jones Potential for Ni-Ni and Cu-Cu atoms while LJ + Coulombic interaction for </a:t>
            </a:r>
          </a:p>
          <a:p>
            <a:r>
              <a:rPr lang="en-US" sz="2400" dirty="0"/>
              <a:t>    water TIP4P-Ew model because of O and H atoms having the charge.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interaction between Cu and Ni is considered.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0A66EE-6D71-ED40-8489-1316D371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435" y="7185359"/>
            <a:ext cx="3102343" cy="635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AB3B36-2F5B-2A89-D56D-DFF8E8796C04}"/>
              </a:ext>
            </a:extLst>
          </p:cNvPr>
          <p:cNvSpPr txBox="1"/>
          <p:nvPr/>
        </p:nvSpPr>
        <p:spPr>
          <a:xfrm>
            <a:off x="-181075" y="6884052"/>
            <a:ext cx="323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Lennard Jones Equation: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14466-76AC-3A81-69EF-AD2093165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6906056"/>
            <a:ext cx="1880578" cy="914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EDF7BF-3122-4D5C-3BCD-8CF5900C937F}"/>
              </a:ext>
            </a:extLst>
          </p:cNvPr>
          <p:cNvSpPr txBox="1"/>
          <p:nvPr/>
        </p:nvSpPr>
        <p:spPr>
          <a:xfrm>
            <a:off x="-662709" y="6858000"/>
            <a:ext cx="352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Coulombic Force Equation: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4795C-C500-FD05-3671-3FCD3623C448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4604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7C2E2-19D1-11ED-3637-4E8EA3464730}"/>
              </a:ext>
            </a:extLst>
          </p:cNvPr>
          <p:cNvSpPr txBox="1"/>
          <p:nvPr/>
        </p:nvSpPr>
        <p:spPr>
          <a:xfrm>
            <a:off x="4849910" y="464235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8867C-98AE-3C54-C25C-2B959A0CE562}"/>
              </a:ext>
            </a:extLst>
          </p:cNvPr>
          <p:cNvSpPr txBox="1"/>
          <p:nvPr/>
        </p:nvSpPr>
        <p:spPr>
          <a:xfrm>
            <a:off x="636504" y="1548064"/>
            <a:ext cx="97876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effectLst/>
              </a:rPr>
              <a:t>Vapor condensation is a ubiquitous phenomena</a:t>
            </a:r>
            <a:r>
              <a:rPr lang="en-IN" sz="2400" b="0" i="0" u="none" strike="noStrike" baseline="30000" dirty="0">
                <a:effectLst/>
              </a:rPr>
              <a:t>1,2</a:t>
            </a:r>
            <a:r>
              <a:rPr lang="en-IN" sz="2400" b="0" i="0" u="none" strike="noStrike" dirty="0">
                <a:effectLst/>
              </a:rPr>
              <a:t>.</a:t>
            </a:r>
          </a:p>
          <a:p>
            <a:endParaRPr lang="en-IN" sz="2400" b="0" i="0" u="none" strike="noStrike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effectLst/>
              </a:rPr>
              <a:t>Efficient condensation has extensive application in areas like water harvesting which alleviates the water shortage problem in arid areas</a:t>
            </a:r>
            <a:r>
              <a:rPr lang="en-IN" sz="2400" b="0" i="0" u="none" strike="noStrike" baseline="30000" dirty="0">
                <a:effectLst/>
              </a:rPr>
              <a:t>3</a:t>
            </a:r>
            <a:r>
              <a:rPr lang="en-IN" sz="2400" b="0" i="0" u="none" strike="noStrike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</a:t>
            </a:r>
            <a:r>
              <a:rPr lang="en-IN" sz="2400" b="0" i="0" u="none" strike="noStrike" dirty="0">
                <a:effectLst/>
              </a:rPr>
              <a:t>nother is to enhance the heat transfer in heat exchangers by changing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the condensation mode which may lead to a decrease in the heat ex-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changer size</a:t>
            </a:r>
            <a:r>
              <a:rPr lang="en-IN" sz="2400" baseline="30000" dirty="0"/>
              <a:t>4</a:t>
            </a:r>
            <a:r>
              <a:rPr lang="en-IN" sz="2400" b="0" i="0" u="none" strike="noStrike" dirty="0">
                <a:effectLst/>
              </a:rPr>
              <a:t>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062EC-3D64-0832-4DA2-A9106AFC35D3}"/>
              </a:ext>
            </a:extLst>
          </p:cNvPr>
          <p:cNvSpPr txBox="1"/>
          <p:nvPr/>
        </p:nvSpPr>
        <p:spPr>
          <a:xfrm>
            <a:off x="11324492" y="6457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4774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E89D3A-328E-0C1F-1F03-B9A050678994}"/>
              </a:ext>
            </a:extLst>
          </p:cNvPr>
          <p:cNvSpPr txBox="1"/>
          <p:nvPr/>
        </p:nvSpPr>
        <p:spPr>
          <a:xfrm>
            <a:off x="5094276" y="466884"/>
            <a:ext cx="1860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Potential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FF4CC-3ECE-EADB-2CFE-A39A328C55A5}"/>
              </a:ext>
            </a:extLst>
          </p:cNvPr>
          <p:cNvSpPr txBox="1"/>
          <p:nvPr/>
        </p:nvSpPr>
        <p:spPr>
          <a:xfrm>
            <a:off x="759656" y="1589649"/>
            <a:ext cx="11355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Lennard Jones Potential for Ni-Ni and Cu-Cu atoms while LJ + Coulombic interaction for </a:t>
            </a:r>
          </a:p>
          <a:p>
            <a:r>
              <a:rPr lang="en-US" sz="2400" dirty="0"/>
              <a:t>    water TIP4P-Ew model because of O and H atoms having the charge.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interaction between Cu and Ni is considered.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0A66EE-6D71-ED40-8489-1316D371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724" y="3392707"/>
            <a:ext cx="3102343" cy="635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AB3B36-2F5B-2A89-D56D-DFF8E8796C04}"/>
              </a:ext>
            </a:extLst>
          </p:cNvPr>
          <p:cNvSpPr txBox="1"/>
          <p:nvPr/>
        </p:nvSpPr>
        <p:spPr>
          <a:xfrm>
            <a:off x="2364698" y="3442238"/>
            <a:ext cx="323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Lennard Jones Equation: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14466-76AC-3A81-69EF-AD2093165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6906056"/>
            <a:ext cx="1880578" cy="914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EDF7BF-3122-4D5C-3BCD-8CF5900C937F}"/>
              </a:ext>
            </a:extLst>
          </p:cNvPr>
          <p:cNvSpPr txBox="1"/>
          <p:nvPr/>
        </p:nvSpPr>
        <p:spPr>
          <a:xfrm>
            <a:off x="-662709" y="6858000"/>
            <a:ext cx="352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Coulombic Force Equation: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21BAF-617C-0F4B-AB0A-F54C464798FB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3317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E89D3A-328E-0C1F-1F03-B9A050678994}"/>
              </a:ext>
            </a:extLst>
          </p:cNvPr>
          <p:cNvSpPr txBox="1"/>
          <p:nvPr/>
        </p:nvSpPr>
        <p:spPr>
          <a:xfrm>
            <a:off x="5094276" y="466884"/>
            <a:ext cx="1860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Potential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FF4CC-3ECE-EADB-2CFE-A39A328C55A5}"/>
              </a:ext>
            </a:extLst>
          </p:cNvPr>
          <p:cNvSpPr txBox="1"/>
          <p:nvPr/>
        </p:nvSpPr>
        <p:spPr>
          <a:xfrm>
            <a:off x="759656" y="1589649"/>
            <a:ext cx="11355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Lennard Jones Potential for Ni-Ni and Cu-Cu atoms while LJ + Coulombic interaction for </a:t>
            </a:r>
          </a:p>
          <a:p>
            <a:r>
              <a:rPr lang="en-US" sz="2400" dirty="0"/>
              <a:t>    water TIP4P-Ew model because of O and H atoms having the charge.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interaction between Cu and Ni is considered.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0A66EE-6D71-ED40-8489-1316D371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49" y="3425137"/>
            <a:ext cx="3102343" cy="635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AB3B36-2F5B-2A89-D56D-DFF8E8796C04}"/>
              </a:ext>
            </a:extLst>
          </p:cNvPr>
          <p:cNvSpPr txBox="1"/>
          <p:nvPr/>
        </p:nvSpPr>
        <p:spPr>
          <a:xfrm>
            <a:off x="2364698" y="3442238"/>
            <a:ext cx="323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Lennard Jones Equation: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14466-76AC-3A81-69EF-AD2093165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549" y="4695308"/>
            <a:ext cx="1632308" cy="793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EDF7BF-3122-4D5C-3BCD-8CF5900C937F}"/>
              </a:ext>
            </a:extLst>
          </p:cNvPr>
          <p:cNvSpPr txBox="1"/>
          <p:nvPr/>
        </p:nvSpPr>
        <p:spPr>
          <a:xfrm>
            <a:off x="2257136" y="4856771"/>
            <a:ext cx="352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Coulombic Force Equation: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E5DF7-2C3E-B7E5-D5BA-636F01B28620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425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6AB26-12B9-0F56-8AA0-FCF81C4AE4D3}"/>
              </a:ext>
            </a:extLst>
          </p:cNvPr>
          <p:cNvSpPr txBox="1"/>
          <p:nvPr/>
        </p:nvSpPr>
        <p:spPr>
          <a:xfrm>
            <a:off x="4246684" y="2819182"/>
            <a:ext cx="393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Values for </a:t>
            </a:r>
            <a:r>
              <a:rPr lang="en-US" sz="3600" dirty="0" err="1"/>
              <a:t>σ</a:t>
            </a:r>
            <a:r>
              <a:rPr lang="en-US" sz="3600" baseline="-25000" dirty="0" err="1"/>
              <a:t>ij</a:t>
            </a:r>
            <a:r>
              <a:rPr lang="en-US" sz="3600" dirty="0"/>
              <a:t> and 𝜺</a:t>
            </a:r>
            <a:r>
              <a:rPr lang="en-US" sz="3600" baseline="-25000" dirty="0" err="1"/>
              <a:t>ij</a:t>
            </a:r>
            <a:r>
              <a:rPr lang="en-US" sz="36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217CB-2B64-5068-052D-283FFDB4BEBF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5989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6AB26-12B9-0F56-8AA0-FCF81C4AE4D3}"/>
              </a:ext>
            </a:extLst>
          </p:cNvPr>
          <p:cNvSpPr txBox="1"/>
          <p:nvPr/>
        </p:nvSpPr>
        <p:spPr>
          <a:xfrm>
            <a:off x="4360984" y="323556"/>
            <a:ext cx="393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Values for </a:t>
            </a:r>
            <a:r>
              <a:rPr lang="en-US" sz="3600" dirty="0" err="1"/>
              <a:t>σ</a:t>
            </a:r>
            <a:r>
              <a:rPr lang="en-US" sz="3600" baseline="-25000" dirty="0" err="1"/>
              <a:t>ij</a:t>
            </a:r>
            <a:r>
              <a:rPr lang="en-US" sz="3600" dirty="0"/>
              <a:t> and 𝜺</a:t>
            </a:r>
            <a:r>
              <a:rPr lang="en-US" sz="3600" baseline="-25000" dirty="0" err="1"/>
              <a:t>ij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8C168-7D07-1D17-1E0C-563FD899ABEB}"/>
              </a:ext>
            </a:extLst>
          </p:cNvPr>
          <p:cNvSpPr txBox="1"/>
          <p:nvPr/>
        </p:nvSpPr>
        <p:spPr>
          <a:xfrm>
            <a:off x="1069143" y="1108778"/>
            <a:ext cx="10283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σ</a:t>
            </a:r>
            <a:r>
              <a:rPr lang="en-US" sz="2400" dirty="0"/>
              <a:t> </a:t>
            </a:r>
            <a:r>
              <a:rPr lang="en-US" sz="2400" baseline="-25000" dirty="0"/>
              <a:t>Ni-Ni </a:t>
            </a:r>
            <a:r>
              <a:rPr lang="en-US" sz="2400" dirty="0"/>
              <a:t>=</a:t>
            </a:r>
            <a:r>
              <a:rPr lang="en-IN" sz="2400" b="0" i="0" u="none" strike="noStrike" dirty="0">
                <a:effectLst/>
              </a:rPr>
              <a:t> 2.552 A°                                     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σ</a:t>
            </a:r>
            <a:r>
              <a:rPr lang="en-US" sz="2400" baseline="-25000" dirty="0" err="1"/>
              <a:t>Cu</a:t>
            </a:r>
            <a:r>
              <a:rPr lang="en-US" sz="2400" baseline="-25000" dirty="0"/>
              <a:t>-Cu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2.616 A°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Ni-Ni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5.65kcal/mol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Cu-Cu</a:t>
            </a:r>
            <a:r>
              <a:rPr lang="en-US" sz="2400" dirty="0"/>
              <a:t>= </a:t>
            </a:r>
            <a:r>
              <a:rPr lang="en-IN" sz="2400" b="0" i="0" u="none" strike="noStrike" dirty="0">
                <a:effectLst/>
              </a:rPr>
              <a:t>4.72kcal/mol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σ</a:t>
            </a:r>
            <a:r>
              <a:rPr lang="en-US" sz="2400" baseline="-25000" dirty="0" err="1"/>
              <a:t>O</a:t>
            </a:r>
            <a:r>
              <a:rPr lang="en-US" sz="2400" baseline="-25000" dirty="0"/>
              <a:t>-O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3.116435 A°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O-O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0.16275kcal/mol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water-Cu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0.1-0.6 kcal/mol A</a:t>
            </a:r>
            <a:r>
              <a:rPr lang="en-IN" sz="2400" b="0" i="0" u="none" strike="noStrike" baseline="30000" dirty="0">
                <a:effectLst/>
              </a:rPr>
              <a:t>°2(</a:t>
            </a:r>
            <a:r>
              <a:rPr lang="en-IN" sz="2400" b="0" i="0" u="none" strike="noStrike" dirty="0">
                <a:effectLst/>
              </a:rPr>
              <a:t>For hydrophobic to hydrophilic nature)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1FDB6-9392-CC3A-218D-57F922622F2E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2973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6AB26-12B9-0F56-8AA0-FCF81C4AE4D3}"/>
              </a:ext>
            </a:extLst>
          </p:cNvPr>
          <p:cNvSpPr txBox="1"/>
          <p:nvPr/>
        </p:nvSpPr>
        <p:spPr>
          <a:xfrm>
            <a:off x="4360984" y="323556"/>
            <a:ext cx="393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Values for </a:t>
            </a:r>
            <a:r>
              <a:rPr lang="en-US" sz="3600" dirty="0" err="1"/>
              <a:t>σ</a:t>
            </a:r>
            <a:r>
              <a:rPr lang="en-US" sz="3600" baseline="-25000" dirty="0" err="1"/>
              <a:t>ij</a:t>
            </a:r>
            <a:r>
              <a:rPr lang="en-US" sz="3600" dirty="0"/>
              <a:t> and 𝜺</a:t>
            </a:r>
            <a:r>
              <a:rPr lang="en-US" sz="3600" baseline="-25000" dirty="0" err="1"/>
              <a:t>ij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8C168-7D07-1D17-1E0C-563FD899ABEB}"/>
              </a:ext>
            </a:extLst>
          </p:cNvPr>
          <p:cNvSpPr txBox="1"/>
          <p:nvPr/>
        </p:nvSpPr>
        <p:spPr>
          <a:xfrm>
            <a:off x="1069143" y="1108778"/>
            <a:ext cx="10283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σ</a:t>
            </a:r>
            <a:r>
              <a:rPr lang="en-US" sz="2400" dirty="0"/>
              <a:t> </a:t>
            </a:r>
            <a:r>
              <a:rPr lang="en-US" sz="2400" baseline="-25000" dirty="0"/>
              <a:t>Ni-Ni </a:t>
            </a:r>
            <a:r>
              <a:rPr lang="en-US" sz="2400" dirty="0"/>
              <a:t>=</a:t>
            </a:r>
            <a:r>
              <a:rPr lang="en-IN" sz="2400" b="0" i="0" u="none" strike="noStrike" dirty="0">
                <a:effectLst/>
              </a:rPr>
              <a:t> 2.552 A°                                     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σ</a:t>
            </a:r>
            <a:r>
              <a:rPr lang="en-US" sz="2400" baseline="-25000" dirty="0" err="1"/>
              <a:t>Cu</a:t>
            </a:r>
            <a:r>
              <a:rPr lang="en-US" sz="2400" baseline="-25000" dirty="0"/>
              <a:t>-Cu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2.616 A°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Ni-Ni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5.65kcal/mol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Cu-Cu</a:t>
            </a:r>
            <a:r>
              <a:rPr lang="en-US" sz="2400" dirty="0"/>
              <a:t>= </a:t>
            </a:r>
            <a:r>
              <a:rPr lang="en-IN" sz="2400" b="0" i="0" u="none" strike="noStrike" dirty="0">
                <a:effectLst/>
              </a:rPr>
              <a:t>4.72kcal/mol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σ</a:t>
            </a:r>
            <a:r>
              <a:rPr lang="en-US" sz="2400" baseline="-25000" dirty="0" err="1"/>
              <a:t>O</a:t>
            </a:r>
            <a:r>
              <a:rPr lang="en-US" sz="2400" baseline="-25000" dirty="0"/>
              <a:t>-O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3.116435 A°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O-O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0.16275kcal/mol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water-Cu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0.1-0.6 kcal/mol A</a:t>
            </a:r>
            <a:r>
              <a:rPr lang="en-IN" sz="2400" b="0" i="0" u="none" strike="noStrike" baseline="30000" dirty="0">
                <a:effectLst/>
              </a:rPr>
              <a:t>°2(</a:t>
            </a:r>
            <a:r>
              <a:rPr lang="en-IN" sz="2400" b="0" i="0" u="none" strike="noStrike" dirty="0">
                <a:effectLst/>
              </a:rPr>
              <a:t>For hydrophobic to hydrophilic nature)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52D0F-9130-C45C-CFD4-9DEB8E0C5E28}"/>
              </a:ext>
            </a:extLst>
          </p:cNvPr>
          <p:cNvSpPr txBox="1"/>
          <p:nvPr/>
        </p:nvSpPr>
        <p:spPr>
          <a:xfrm>
            <a:off x="4655712" y="1490193"/>
            <a:ext cx="7524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Cut-off distance for LJ potential= 10 </a:t>
            </a:r>
            <a:r>
              <a:rPr lang="en-IN" sz="2400" b="0" i="0" u="none" strike="noStrike" dirty="0">
                <a:effectLst/>
              </a:rPr>
              <a:t>A°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Cut-off distance for coulombic interaction= 12</a:t>
            </a:r>
            <a:r>
              <a:rPr lang="en-IN" sz="2400" b="0" i="0" u="none" strike="noStrike" dirty="0">
                <a:effectLst/>
              </a:rPr>
              <a:t> A°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Energy minimisation method – PPPM using CG algorithm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E37CC-B7FB-D687-0354-AB2C8E42A404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0032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6AB26-12B9-0F56-8AA0-FCF81C4AE4D3}"/>
              </a:ext>
            </a:extLst>
          </p:cNvPr>
          <p:cNvSpPr txBox="1"/>
          <p:nvPr/>
        </p:nvSpPr>
        <p:spPr>
          <a:xfrm>
            <a:off x="4360984" y="323556"/>
            <a:ext cx="393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Values for </a:t>
            </a:r>
            <a:r>
              <a:rPr lang="en-US" sz="3600" dirty="0" err="1"/>
              <a:t>σ</a:t>
            </a:r>
            <a:r>
              <a:rPr lang="en-US" sz="3600" baseline="-25000" dirty="0" err="1"/>
              <a:t>ij</a:t>
            </a:r>
            <a:r>
              <a:rPr lang="en-US" sz="3600" dirty="0"/>
              <a:t> and 𝜺</a:t>
            </a:r>
            <a:r>
              <a:rPr lang="en-US" sz="3600" baseline="-25000" dirty="0" err="1"/>
              <a:t>ij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8C168-7D07-1D17-1E0C-563FD899ABEB}"/>
              </a:ext>
            </a:extLst>
          </p:cNvPr>
          <p:cNvSpPr txBox="1"/>
          <p:nvPr/>
        </p:nvSpPr>
        <p:spPr>
          <a:xfrm>
            <a:off x="1069143" y="1108778"/>
            <a:ext cx="10283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σ</a:t>
            </a:r>
            <a:r>
              <a:rPr lang="en-US" sz="2400" dirty="0"/>
              <a:t> </a:t>
            </a:r>
            <a:r>
              <a:rPr lang="en-US" sz="2400" baseline="-25000" dirty="0"/>
              <a:t>Ni-Ni </a:t>
            </a:r>
            <a:r>
              <a:rPr lang="en-US" sz="2400" dirty="0"/>
              <a:t>=</a:t>
            </a:r>
            <a:r>
              <a:rPr lang="en-IN" sz="2400" b="0" i="0" u="none" strike="noStrike" dirty="0">
                <a:effectLst/>
              </a:rPr>
              <a:t> 2.552 A°                                     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σ</a:t>
            </a:r>
            <a:r>
              <a:rPr lang="en-US" sz="2400" baseline="-25000" dirty="0" err="1"/>
              <a:t>Cu</a:t>
            </a:r>
            <a:r>
              <a:rPr lang="en-US" sz="2400" baseline="-25000" dirty="0"/>
              <a:t>-Cu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2.616 A°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Ni-Ni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5.65kcal/mol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Cu-Cu</a:t>
            </a:r>
            <a:r>
              <a:rPr lang="en-US" sz="2400" dirty="0"/>
              <a:t>= </a:t>
            </a:r>
            <a:r>
              <a:rPr lang="en-IN" sz="2400" b="0" i="0" u="none" strike="noStrike" dirty="0">
                <a:effectLst/>
              </a:rPr>
              <a:t>4.72kcal/mol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σ</a:t>
            </a:r>
            <a:r>
              <a:rPr lang="en-US" sz="2400" baseline="-25000" dirty="0" err="1"/>
              <a:t>O</a:t>
            </a:r>
            <a:r>
              <a:rPr lang="en-US" sz="2400" baseline="-25000" dirty="0"/>
              <a:t>-O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3.116435 A°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O-O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0.16275kcal/mol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𝜺</a:t>
            </a:r>
            <a:r>
              <a:rPr lang="en-US" sz="2400" baseline="-25000" dirty="0"/>
              <a:t>water-Cu</a:t>
            </a:r>
            <a:r>
              <a:rPr lang="en-US" sz="2400" dirty="0"/>
              <a:t> = </a:t>
            </a:r>
            <a:r>
              <a:rPr lang="en-IN" sz="2400" b="0" i="0" u="none" strike="noStrike" dirty="0">
                <a:effectLst/>
              </a:rPr>
              <a:t>0.1-0.6 kcal/mol A</a:t>
            </a:r>
            <a:r>
              <a:rPr lang="en-IN" sz="2400" b="0" i="0" u="none" strike="noStrike" baseline="30000" dirty="0">
                <a:effectLst/>
              </a:rPr>
              <a:t>°2(</a:t>
            </a:r>
            <a:r>
              <a:rPr lang="en-IN" sz="2400" b="0" i="0" u="none" strike="noStrike" dirty="0">
                <a:effectLst/>
              </a:rPr>
              <a:t>For hydrophobic to hydrophilic nature)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81745-7430-1ADA-9E44-1E6118DA9BB4}"/>
              </a:ext>
            </a:extLst>
          </p:cNvPr>
          <p:cNvSpPr txBox="1"/>
          <p:nvPr/>
        </p:nvSpPr>
        <p:spPr>
          <a:xfrm>
            <a:off x="4655712" y="1490193"/>
            <a:ext cx="7524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Cut-off distance for LJ potential= 10 </a:t>
            </a:r>
            <a:r>
              <a:rPr lang="en-IN" sz="2400" b="0" i="0" u="none" strike="noStrike" dirty="0">
                <a:effectLst/>
              </a:rPr>
              <a:t>A°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Cut-off distance for coulombic interaction= 12</a:t>
            </a:r>
            <a:r>
              <a:rPr lang="en-IN" sz="2400" b="0" i="0" u="none" strike="noStrike" dirty="0">
                <a:effectLst/>
              </a:rPr>
              <a:t> A°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Energy minimisation method – PPPM using CG algorithm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C80C6-3936-763F-E25D-AB03183A58D4}"/>
              </a:ext>
            </a:extLst>
          </p:cNvPr>
          <p:cNvSpPr txBox="1"/>
          <p:nvPr/>
        </p:nvSpPr>
        <p:spPr>
          <a:xfrm>
            <a:off x="1100316" y="4663989"/>
            <a:ext cx="106332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effectLst/>
              </a:rPr>
              <a:t>Cu-like atom is constrained to its lattice site by harmonic potential E</a:t>
            </a:r>
            <a:r>
              <a:rPr lang="en-IN" sz="2400" baseline="-25000" dirty="0"/>
              <a:t>H</a:t>
            </a:r>
            <a:r>
              <a:rPr lang="en-IN" sz="2400" b="0" i="0" u="none" strike="noStrike" dirty="0">
                <a:effectLst/>
              </a:rPr>
              <a:t> (r)=K(r−r</a:t>
            </a:r>
            <a:r>
              <a:rPr lang="en-IN" sz="2400" b="0" i="0" u="none" strike="noStrike" baseline="-25000" dirty="0">
                <a:effectLst/>
              </a:rPr>
              <a:t>0</a:t>
            </a:r>
            <a:r>
              <a:rPr lang="en-IN" sz="2400" baseline="30000" dirty="0"/>
              <a:t>)2</a:t>
            </a:r>
            <a:endParaRPr lang="en-IN" sz="2400" b="0" i="0" u="none" strike="noStrike" dirty="0">
              <a:effectLst/>
            </a:endParaRPr>
          </a:p>
          <a:p>
            <a:r>
              <a:rPr lang="en-IN" sz="2400" dirty="0"/>
              <a:t>     </a:t>
            </a:r>
            <a:r>
              <a:rPr lang="en-IN" sz="2400" b="0" i="0" u="none" strike="noStrike" dirty="0">
                <a:effectLst/>
              </a:rPr>
              <a:t>wherer</a:t>
            </a:r>
            <a:r>
              <a:rPr lang="en-IN" sz="2400" b="0" i="0" u="none" strike="noStrike" baseline="-25000" dirty="0">
                <a:effectLst/>
              </a:rPr>
              <a:t>0</a:t>
            </a:r>
            <a:r>
              <a:rPr lang="en-IN" sz="2400" b="0" i="0" u="none" strike="noStrike" dirty="0">
                <a:effectLst/>
              </a:rPr>
              <a:t> is the equilibrium position of the atom and K is the spring constant </a:t>
            </a:r>
          </a:p>
          <a:p>
            <a:r>
              <a:rPr lang="en-IN" sz="2400" b="0" i="0" u="none" strike="noStrike" dirty="0">
                <a:effectLst/>
              </a:rPr>
              <a:t>     which authors have used to alter the flexibility of the substrate. </a:t>
            </a:r>
          </a:p>
          <a:p>
            <a:r>
              <a:rPr lang="en-IN" sz="2400" b="0" i="0" u="none" strike="noStrike" dirty="0">
                <a:effectLst/>
              </a:rPr>
              <a:t>     Usually K=20 kcal/mol A°</a:t>
            </a:r>
            <a:r>
              <a:rPr lang="en-IN" sz="2400" b="0" i="0" u="none" strike="noStrike" baseline="30000" dirty="0">
                <a:effectLst/>
              </a:rPr>
              <a:t>2</a:t>
            </a:r>
            <a:r>
              <a:rPr lang="en-IN" sz="2400" b="0" i="0" u="none" strike="noStrike" dirty="0">
                <a:effectLst/>
              </a:rPr>
              <a:t> means flexible substrate and K=500 kcal/mol A°</a:t>
            </a:r>
            <a:r>
              <a:rPr lang="en-IN" sz="2400" b="0" i="0" u="none" strike="noStrike" baseline="30000" dirty="0">
                <a:effectLst/>
              </a:rPr>
              <a:t>2</a:t>
            </a:r>
            <a:r>
              <a:rPr lang="en-IN" sz="2400" b="0" i="0" u="none" strike="noStrike" dirty="0">
                <a:effectLst/>
              </a:rPr>
              <a:t> </a:t>
            </a:r>
          </a:p>
          <a:p>
            <a:r>
              <a:rPr lang="en-IN" sz="2400" b="0" i="0" u="none" strike="noStrike" dirty="0">
                <a:effectLst/>
              </a:rPr>
              <a:t>     means rigid substrate.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ABDD5-9C62-5796-B0F6-9DCA1C3F4BD1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3906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AE0497-B34F-CE39-9DD4-CD644816478E}"/>
              </a:ext>
            </a:extLst>
          </p:cNvPr>
          <p:cNvSpPr txBox="1"/>
          <p:nvPr/>
        </p:nvSpPr>
        <p:spPr>
          <a:xfrm>
            <a:off x="3967089" y="2377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BFD24F-B933-7990-1B99-741EEFBFB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79103"/>
              </p:ext>
            </p:extLst>
          </p:nvPr>
        </p:nvGraphicFramePr>
        <p:xfrm>
          <a:off x="1097280" y="1915606"/>
          <a:ext cx="10508566" cy="3078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083">
                  <a:extLst>
                    <a:ext uri="{9D8B030D-6E8A-4147-A177-3AD203B41FA5}">
                      <a16:colId xmlns:a16="http://schemas.microsoft.com/office/drawing/2014/main" val="2635802973"/>
                    </a:ext>
                  </a:extLst>
                </a:gridCol>
                <a:gridCol w="1428486">
                  <a:extLst>
                    <a:ext uri="{9D8B030D-6E8A-4147-A177-3AD203B41FA5}">
                      <a16:colId xmlns:a16="http://schemas.microsoft.com/office/drawing/2014/main" val="90578981"/>
                    </a:ext>
                  </a:extLst>
                </a:gridCol>
                <a:gridCol w="1428486">
                  <a:extLst>
                    <a:ext uri="{9D8B030D-6E8A-4147-A177-3AD203B41FA5}">
                      <a16:colId xmlns:a16="http://schemas.microsoft.com/office/drawing/2014/main" val="2953796217"/>
                    </a:ext>
                  </a:extLst>
                </a:gridCol>
                <a:gridCol w="1541634">
                  <a:extLst>
                    <a:ext uri="{9D8B030D-6E8A-4147-A177-3AD203B41FA5}">
                      <a16:colId xmlns:a16="http://schemas.microsoft.com/office/drawing/2014/main" val="1629468617"/>
                    </a:ext>
                  </a:extLst>
                </a:gridCol>
                <a:gridCol w="1513347">
                  <a:extLst>
                    <a:ext uri="{9D8B030D-6E8A-4147-A177-3AD203B41FA5}">
                      <a16:colId xmlns:a16="http://schemas.microsoft.com/office/drawing/2014/main" val="89852686"/>
                    </a:ext>
                  </a:extLst>
                </a:gridCol>
                <a:gridCol w="1295131">
                  <a:extLst>
                    <a:ext uri="{9D8B030D-6E8A-4147-A177-3AD203B41FA5}">
                      <a16:colId xmlns:a16="http://schemas.microsoft.com/office/drawing/2014/main" val="3547994070"/>
                    </a:ext>
                  </a:extLst>
                </a:gridCol>
                <a:gridCol w="1222399">
                  <a:extLst>
                    <a:ext uri="{9D8B030D-6E8A-4147-A177-3AD203B41FA5}">
                      <a16:colId xmlns:a16="http://schemas.microsoft.com/office/drawing/2014/main" val="4271704277"/>
                    </a:ext>
                  </a:extLst>
                </a:gridCol>
              </a:tblGrid>
              <a:tr h="598583">
                <a:tc>
                  <a:txBody>
                    <a:bodyPr/>
                    <a:lstStyle/>
                    <a:p>
                      <a:r>
                        <a:rPr lang="en-US" sz="1800" dirty="0"/>
                        <a:t>𝜺</a:t>
                      </a:r>
                      <a:r>
                        <a:rPr lang="en-US" sz="1800" baseline="-25000" dirty="0"/>
                        <a:t>water-Cu</a:t>
                      </a:r>
                      <a:r>
                        <a:rPr lang="en-US" sz="1800" dirty="0"/>
                        <a:t> (kcal/mol)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205752"/>
                  </a:ext>
                </a:extLst>
              </a:tr>
              <a:tr h="1111653">
                <a:tc>
                  <a:txBody>
                    <a:bodyPr/>
                    <a:lstStyle/>
                    <a:p>
                      <a:r>
                        <a:rPr lang="en-US" dirty="0"/>
                        <a:t>Rigid Substrate(K=500</a:t>
                      </a:r>
                      <a:r>
                        <a:rPr lang="en-IN" sz="1800" b="0" i="0" u="none" strike="noStrike" dirty="0">
                          <a:effectLst/>
                        </a:rPr>
                        <a:t>kcal/mol A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°2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118135"/>
                  </a:ext>
                </a:extLst>
              </a:tr>
              <a:tr h="1368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Flexible Substrate(K=20</a:t>
                      </a:r>
                      <a:r>
                        <a:rPr lang="en-IN" sz="1800" b="0" i="0" u="none" strike="noStrike" dirty="0">
                          <a:effectLst/>
                        </a:rPr>
                        <a:t>kcal/mol A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°2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r>
                        <a:rPr lang="en-IN" sz="1800" b="0" i="0" u="none" strike="noStrike" baseline="30000" dirty="0">
                          <a:effectLst/>
                        </a:rPr>
                        <a:t>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0629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1536B-4BE6-140E-E86D-769FABAF90AE}"/>
              </a:ext>
            </a:extLst>
          </p:cNvPr>
          <p:cNvSpPr txBox="1"/>
          <p:nvPr/>
        </p:nvSpPr>
        <p:spPr>
          <a:xfrm>
            <a:off x="2621195" y="715193"/>
            <a:ext cx="680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Contact angle of different substrate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10164-28BF-2165-0F8C-990C8C30086F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89406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1EC646-1B57-950F-BE1F-C72F8E2A0395}"/>
              </a:ext>
            </a:extLst>
          </p:cNvPr>
          <p:cNvSpPr txBox="1"/>
          <p:nvPr/>
        </p:nvSpPr>
        <p:spPr>
          <a:xfrm>
            <a:off x="1117065" y="2865348"/>
            <a:ext cx="9814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Condensation of Water vapor over solid surface </a:t>
            </a:r>
          </a:p>
          <a:p>
            <a:r>
              <a:rPr lang="en-US" sz="3600" dirty="0"/>
              <a:t>with hydrophobic to hydrophilic nature of substrate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3778C-4FA8-3B7C-4653-289336E29634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3994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E77AE-7048-C452-4310-83DCDE16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67"/>
          <a:stretch/>
        </p:blipFill>
        <p:spPr>
          <a:xfrm>
            <a:off x="159108" y="1758462"/>
            <a:ext cx="5161144" cy="4052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37E71-A9D2-AD1B-56C8-52FADB639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32"/>
          <a:stretch/>
        </p:blipFill>
        <p:spPr>
          <a:xfrm>
            <a:off x="6137880" y="1843865"/>
            <a:ext cx="5161144" cy="3967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1EC646-1B57-950F-BE1F-C72F8E2A0395}"/>
              </a:ext>
            </a:extLst>
          </p:cNvPr>
          <p:cNvSpPr txBox="1"/>
          <p:nvPr/>
        </p:nvSpPr>
        <p:spPr>
          <a:xfrm>
            <a:off x="1117065" y="182880"/>
            <a:ext cx="9814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Condensation of Water vapor over solid surface </a:t>
            </a:r>
          </a:p>
          <a:p>
            <a:r>
              <a:rPr lang="en-US" sz="3600" dirty="0"/>
              <a:t>with hydrophobic to hydrophilic nature of substrate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A653A-25D1-EE4B-29E6-982AEAAE661A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3440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E77AE-7048-C452-4310-83DCDE16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67"/>
          <a:stretch/>
        </p:blipFill>
        <p:spPr>
          <a:xfrm>
            <a:off x="2424636" y="1499154"/>
            <a:ext cx="6432762" cy="5051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37E71-A9D2-AD1B-56C8-52FADB639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"/>
          </a:blip>
          <a:srcRect t="50532"/>
          <a:stretch/>
        </p:blipFill>
        <p:spPr>
          <a:xfrm>
            <a:off x="6137880" y="1843865"/>
            <a:ext cx="5161144" cy="3967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1EC646-1B57-950F-BE1F-C72F8E2A0395}"/>
              </a:ext>
            </a:extLst>
          </p:cNvPr>
          <p:cNvSpPr txBox="1"/>
          <p:nvPr/>
        </p:nvSpPr>
        <p:spPr>
          <a:xfrm>
            <a:off x="1117065" y="182880"/>
            <a:ext cx="9814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Condensation of Water vapor over solid surface </a:t>
            </a:r>
          </a:p>
          <a:p>
            <a:r>
              <a:rPr lang="en-US" sz="3600" dirty="0"/>
              <a:t>with hydrophobic to hydrophilic nature of substrate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8DA72-9BE2-397D-BDE2-62611BFFB46C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85986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7C2E2-19D1-11ED-3637-4E8EA3464730}"/>
              </a:ext>
            </a:extLst>
          </p:cNvPr>
          <p:cNvSpPr txBox="1"/>
          <p:nvPr/>
        </p:nvSpPr>
        <p:spPr>
          <a:xfrm>
            <a:off x="4744402" y="517042"/>
            <a:ext cx="2560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8867C-98AE-3C54-C25C-2B959A0CE562}"/>
              </a:ext>
            </a:extLst>
          </p:cNvPr>
          <p:cNvSpPr txBox="1"/>
          <p:nvPr/>
        </p:nvSpPr>
        <p:spPr>
          <a:xfrm>
            <a:off x="636504" y="1548064"/>
            <a:ext cx="97876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effectLst/>
              </a:rPr>
              <a:t>Vapor condensation is a ubiquitous phenomena</a:t>
            </a:r>
            <a:r>
              <a:rPr lang="en-IN" sz="2400" b="0" i="0" u="none" strike="noStrike" baseline="30000" dirty="0">
                <a:effectLst/>
              </a:rPr>
              <a:t>1,2</a:t>
            </a:r>
            <a:r>
              <a:rPr lang="en-IN" sz="2400" b="0" i="0" u="none" strike="noStrike" dirty="0">
                <a:effectLst/>
              </a:rPr>
              <a:t>.</a:t>
            </a:r>
          </a:p>
          <a:p>
            <a:endParaRPr lang="en-IN" sz="2400" b="0" i="0" u="none" strike="noStrike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effectLst/>
              </a:rPr>
              <a:t>Efficient condensation has extensive application in areas like water harvesting which alleviates the water shortage problem in arid areas</a:t>
            </a:r>
            <a:r>
              <a:rPr lang="en-IN" sz="2400" b="0" i="0" u="none" strike="noStrike" baseline="30000" dirty="0">
                <a:effectLst/>
              </a:rPr>
              <a:t>3</a:t>
            </a:r>
            <a:r>
              <a:rPr lang="en-IN" sz="2400" b="0" i="0" u="none" strike="noStrike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</a:t>
            </a:r>
            <a:r>
              <a:rPr lang="en-IN" sz="2400" b="0" i="0" u="none" strike="noStrike" dirty="0">
                <a:effectLst/>
              </a:rPr>
              <a:t>nother is to enhance the heat transfer in heat exchangers by changing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the condensation mode which may lead to a decrease in the heat ex-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changer size</a:t>
            </a:r>
            <a:r>
              <a:rPr lang="en-IN" sz="2400" baseline="30000" dirty="0"/>
              <a:t>4</a:t>
            </a:r>
            <a:r>
              <a:rPr lang="en-IN" sz="2400" b="0" i="0" u="none" strike="noStrike" dirty="0">
                <a:effectLst/>
              </a:rPr>
              <a:t>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062EC-3D64-0832-4DA2-A9106AFC35D3}"/>
              </a:ext>
            </a:extLst>
          </p:cNvPr>
          <p:cNvSpPr txBox="1"/>
          <p:nvPr/>
        </p:nvSpPr>
        <p:spPr>
          <a:xfrm>
            <a:off x="11324492" y="6457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C0037-D457-E1E8-AEDE-A50113C88C61}"/>
              </a:ext>
            </a:extLst>
          </p:cNvPr>
          <p:cNvSpPr txBox="1"/>
          <p:nvPr/>
        </p:nvSpPr>
        <p:spPr>
          <a:xfrm>
            <a:off x="1446986" y="5626074"/>
            <a:ext cx="56336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Rogers </a:t>
            </a:r>
            <a:r>
              <a:rPr lang="en-US" i="1" dirty="0"/>
              <a:t>et al</a:t>
            </a:r>
            <a:r>
              <a:rPr lang="en-US" dirty="0"/>
              <a:t>. At., Mol., Opt. Phys., 1988, 38, 5303–5309.</a:t>
            </a:r>
          </a:p>
          <a:p>
            <a:r>
              <a:rPr lang="en-US" dirty="0"/>
              <a:t>2. Winkler </a:t>
            </a:r>
            <a:r>
              <a:rPr lang="en-US" i="1" dirty="0"/>
              <a:t>et al</a:t>
            </a:r>
            <a:r>
              <a:rPr lang="en-US" dirty="0"/>
              <a:t>, Phys. Rev. Lett., 2004, 93, 075701</a:t>
            </a:r>
          </a:p>
          <a:p>
            <a:r>
              <a:rPr lang="en-US" dirty="0"/>
              <a:t>3. Parker </a:t>
            </a:r>
            <a:r>
              <a:rPr lang="en-US" i="1" dirty="0" err="1"/>
              <a:t>el</a:t>
            </a:r>
            <a:r>
              <a:rPr lang="en-US" i="1" dirty="0"/>
              <a:t> al</a:t>
            </a:r>
            <a:r>
              <a:rPr lang="en-US" dirty="0"/>
              <a:t>, Nature, 2001, 414, 33–34.</a:t>
            </a:r>
          </a:p>
          <a:p>
            <a:r>
              <a:rPr lang="en-US" dirty="0"/>
              <a:t>4. </a:t>
            </a:r>
            <a:r>
              <a:rPr lang="en-US" dirty="0" err="1"/>
              <a:t>Miljkovic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MRS Bull., 2013, 38, 397–406.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8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E77AE-7048-C452-4310-83DCDE16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</a:blip>
          <a:srcRect b="49467"/>
          <a:stretch/>
        </p:blipFill>
        <p:spPr>
          <a:xfrm>
            <a:off x="159108" y="1758462"/>
            <a:ext cx="5161144" cy="4052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37E71-A9D2-AD1B-56C8-52FADB639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32"/>
          <a:stretch/>
        </p:blipFill>
        <p:spPr>
          <a:xfrm>
            <a:off x="2388359" y="1283660"/>
            <a:ext cx="7013627" cy="5391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1EC646-1B57-950F-BE1F-C72F8E2A0395}"/>
              </a:ext>
            </a:extLst>
          </p:cNvPr>
          <p:cNvSpPr txBox="1"/>
          <p:nvPr/>
        </p:nvSpPr>
        <p:spPr>
          <a:xfrm>
            <a:off x="1117065" y="182880"/>
            <a:ext cx="9814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Condensation of Water vapor over solid surface </a:t>
            </a:r>
          </a:p>
          <a:p>
            <a:r>
              <a:rPr lang="en-US" sz="3600" dirty="0"/>
              <a:t>with hydrophobic to hydrophilic nature of substrate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CA6CB2-CA41-3939-632C-E99869D82FB4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2071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1BAB53-9FAD-B7D0-D22A-0E8682DB0428}"/>
              </a:ext>
            </a:extLst>
          </p:cNvPr>
          <p:cNvSpPr txBox="1"/>
          <p:nvPr/>
        </p:nvSpPr>
        <p:spPr>
          <a:xfrm>
            <a:off x="596237" y="2819182"/>
            <a:ext cx="11718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Evolution of Number of water molecules in largest size cluster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E0C8D-9C6D-D9A2-CB59-557C1D41541B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4611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79934D-CF8F-6CD7-E5C8-AF22A6075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135" y="1491076"/>
            <a:ext cx="6235700" cy="463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1BAB53-9FAD-B7D0-D22A-0E8682DB0428}"/>
              </a:ext>
            </a:extLst>
          </p:cNvPr>
          <p:cNvSpPr txBox="1"/>
          <p:nvPr/>
        </p:nvSpPr>
        <p:spPr>
          <a:xfrm>
            <a:off x="473407" y="351986"/>
            <a:ext cx="11718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Evolution of Number of water molecules in largest size cluster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335B8-9E8B-97B3-5B2E-619DA863C086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0321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43A140E-F420-9733-7BB4-96FE3B155D33}"/>
              </a:ext>
            </a:extLst>
          </p:cNvPr>
          <p:cNvSpPr/>
          <p:nvPr/>
        </p:nvSpPr>
        <p:spPr>
          <a:xfrm>
            <a:off x="-4290646" y="-754796"/>
            <a:ext cx="10607040" cy="844061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CEA49-C64C-E5E9-1EB6-DE271E6F4A67}"/>
              </a:ext>
            </a:extLst>
          </p:cNvPr>
          <p:cNvSpPr txBox="1"/>
          <p:nvPr/>
        </p:nvSpPr>
        <p:spPr>
          <a:xfrm>
            <a:off x="0" y="2726849"/>
            <a:ext cx="63592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Comparison of condensation mode between rigid</a:t>
            </a:r>
          </a:p>
          <a:p>
            <a:pPr algn="ctr"/>
            <a:r>
              <a:rPr lang="en-US" sz="2400" dirty="0"/>
              <a:t>and flexible substrates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FD886-B0AB-307A-A031-5EB64B59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735"/>
          <a:stretch/>
        </p:blipFill>
        <p:spPr>
          <a:xfrm>
            <a:off x="2668533" y="4694092"/>
            <a:ext cx="5720140" cy="2154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A0DC4-03C3-BC04-D120-3D2A41F636E3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60241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43A140E-F420-9733-7BB4-96FE3B155D33}"/>
              </a:ext>
            </a:extLst>
          </p:cNvPr>
          <p:cNvSpPr/>
          <p:nvPr/>
        </p:nvSpPr>
        <p:spPr>
          <a:xfrm>
            <a:off x="-4290646" y="-754796"/>
            <a:ext cx="10607040" cy="844061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CEA49-C64C-E5E9-1EB6-DE271E6F4A67}"/>
              </a:ext>
            </a:extLst>
          </p:cNvPr>
          <p:cNvSpPr txBox="1"/>
          <p:nvPr/>
        </p:nvSpPr>
        <p:spPr>
          <a:xfrm>
            <a:off x="1302084" y="152180"/>
            <a:ext cx="9444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Comparison of condensation mode between rigid</a:t>
            </a:r>
          </a:p>
          <a:p>
            <a:pPr algn="ctr"/>
            <a:r>
              <a:rPr lang="en-US" sz="3600" dirty="0"/>
              <a:t>and flexible substrates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FD886-B0AB-307A-A031-5EB64B59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735"/>
          <a:stretch/>
        </p:blipFill>
        <p:spPr>
          <a:xfrm>
            <a:off x="2668533" y="4694092"/>
            <a:ext cx="5720140" cy="21547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DF06D3-A3D0-0217-A511-1E03D196F2FE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5474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43A140E-F420-9733-7BB4-96FE3B155D33}"/>
              </a:ext>
            </a:extLst>
          </p:cNvPr>
          <p:cNvSpPr/>
          <p:nvPr/>
        </p:nvSpPr>
        <p:spPr>
          <a:xfrm>
            <a:off x="-4290646" y="-754796"/>
            <a:ext cx="10607040" cy="844061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CEA49-C64C-E5E9-1EB6-DE271E6F4A67}"/>
              </a:ext>
            </a:extLst>
          </p:cNvPr>
          <p:cNvSpPr txBox="1"/>
          <p:nvPr/>
        </p:nvSpPr>
        <p:spPr>
          <a:xfrm>
            <a:off x="1302084" y="152180"/>
            <a:ext cx="9444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Comparison of condensation mode between rigid</a:t>
            </a:r>
          </a:p>
          <a:p>
            <a:pPr algn="ctr"/>
            <a:r>
              <a:rPr lang="en-US" sz="3600" dirty="0"/>
              <a:t>and flexible substrates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FD886-B0AB-307A-A031-5EB64B59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735"/>
          <a:stretch/>
        </p:blipFill>
        <p:spPr>
          <a:xfrm>
            <a:off x="2738870" y="2330719"/>
            <a:ext cx="7657153" cy="2884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8DB146-1147-B8E3-2B54-F0DE3E88A2BB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55542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43A140E-F420-9733-7BB4-96FE3B155D33}"/>
              </a:ext>
            </a:extLst>
          </p:cNvPr>
          <p:cNvSpPr/>
          <p:nvPr/>
        </p:nvSpPr>
        <p:spPr>
          <a:xfrm>
            <a:off x="-4290646" y="-754796"/>
            <a:ext cx="10607040" cy="844061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CEA49-C64C-E5E9-1EB6-DE271E6F4A67}"/>
              </a:ext>
            </a:extLst>
          </p:cNvPr>
          <p:cNvSpPr txBox="1"/>
          <p:nvPr/>
        </p:nvSpPr>
        <p:spPr>
          <a:xfrm>
            <a:off x="1302084" y="152180"/>
            <a:ext cx="9444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Comparison of condensation mode between rigid</a:t>
            </a:r>
          </a:p>
          <a:p>
            <a:pPr algn="ctr"/>
            <a:r>
              <a:rPr lang="en-US" sz="3600" dirty="0"/>
              <a:t>and flexible substrates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FD886-B0AB-307A-A031-5EB64B59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735"/>
          <a:stretch/>
        </p:blipFill>
        <p:spPr>
          <a:xfrm>
            <a:off x="0" y="-3185656"/>
            <a:ext cx="7657153" cy="2884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E1ED93-2199-8685-57CA-4CF43A413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27"/>
          <a:stretch/>
        </p:blipFill>
        <p:spPr>
          <a:xfrm>
            <a:off x="1978316" y="2082996"/>
            <a:ext cx="7756526" cy="2861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B6D91A-3F8E-DFAC-6C88-961B3E69FE0D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7541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43A140E-F420-9733-7BB4-96FE3B155D33}"/>
              </a:ext>
            </a:extLst>
          </p:cNvPr>
          <p:cNvSpPr/>
          <p:nvPr/>
        </p:nvSpPr>
        <p:spPr>
          <a:xfrm>
            <a:off x="-4290646" y="-754796"/>
            <a:ext cx="10607040" cy="844061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CEA49-C64C-E5E9-1EB6-DE271E6F4A67}"/>
              </a:ext>
            </a:extLst>
          </p:cNvPr>
          <p:cNvSpPr txBox="1"/>
          <p:nvPr/>
        </p:nvSpPr>
        <p:spPr>
          <a:xfrm>
            <a:off x="1302084" y="152180"/>
            <a:ext cx="9444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Comparison of condensation mode between rigid</a:t>
            </a:r>
          </a:p>
          <a:p>
            <a:pPr algn="ctr"/>
            <a:r>
              <a:rPr lang="en-US" sz="3600" dirty="0"/>
              <a:t>and flexible substrates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FD886-B0AB-307A-A031-5EB64B59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735"/>
          <a:stretch/>
        </p:blipFill>
        <p:spPr>
          <a:xfrm>
            <a:off x="502107" y="-3000936"/>
            <a:ext cx="7657153" cy="2884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EA9453-6A78-0569-C012-510EB43DA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10" b="33024"/>
          <a:stretch/>
        </p:blipFill>
        <p:spPr>
          <a:xfrm>
            <a:off x="2381897" y="2318859"/>
            <a:ext cx="7620231" cy="2870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1A17AF-7E29-9CA6-8201-F6EADFE07D04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1463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627D2-8C7F-629A-1CB4-587DAAD1ED9E}"/>
              </a:ext>
            </a:extLst>
          </p:cNvPr>
          <p:cNvSpPr txBox="1"/>
          <p:nvPr/>
        </p:nvSpPr>
        <p:spPr>
          <a:xfrm>
            <a:off x="681338" y="2859941"/>
            <a:ext cx="102098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effectLst/>
              </a:rPr>
              <a:t>The evolution of the number of clusters in simulation </a:t>
            </a:r>
          </a:p>
          <a:p>
            <a:pPr algn="ctr"/>
            <a:r>
              <a:rPr lang="en-IN" sz="3600" dirty="0">
                <a:effectLst/>
              </a:rPr>
              <a:t>systems of different condensation processes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0BA5F-6E0C-27A8-C194-DFC4BF99C0F2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3693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627D2-8C7F-629A-1CB4-587DAAD1ED9E}"/>
              </a:ext>
            </a:extLst>
          </p:cNvPr>
          <p:cNvSpPr txBox="1"/>
          <p:nvPr/>
        </p:nvSpPr>
        <p:spPr>
          <a:xfrm>
            <a:off x="422031" y="253219"/>
            <a:ext cx="102098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effectLst/>
              </a:rPr>
              <a:t>The evolution of the number of clusters in simulation </a:t>
            </a:r>
          </a:p>
          <a:p>
            <a:pPr algn="ctr"/>
            <a:r>
              <a:rPr lang="en-IN" sz="3600" dirty="0">
                <a:effectLst/>
              </a:rPr>
              <a:t>systems of different condensation processes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E47A0-DAC4-B202-4F42-4709380CB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86839" y="2096086"/>
            <a:ext cx="5387130" cy="4029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38320-3393-114D-542A-3FCB6554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024562" y="2013244"/>
            <a:ext cx="5497887" cy="4112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F7BE93-64D9-0B7F-29C8-75196B517A6F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19280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80F8DD-BBCA-35B6-AFC4-57C69E60D457}"/>
              </a:ext>
            </a:extLst>
          </p:cNvPr>
          <p:cNvSpPr txBox="1"/>
          <p:nvPr/>
        </p:nvSpPr>
        <p:spPr>
          <a:xfrm>
            <a:off x="3421030" y="2819182"/>
            <a:ext cx="5207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Objective behind the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DF919-37B0-7F49-DE0A-D93D554D042F}"/>
              </a:ext>
            </a:extLst>
          </p:cNvPr>
          <p:cNvSpPr txBox="1"/>
          <p:nvPr/>
        </p:nvSpPr>
        <p:spPr>
          <a:xfrm>
            <a:off x="11324492" y="6457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1921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627D2-8C7F-629A-1CB4-587DAAD1ED9E}"/>
              </a:ext>
            </a:extLst>
          </p:cNvPr>
          <p:cNvSpPr txBox="1"/>
          <p:nvPr/>
        </p:nvSpPr>
        <p:spPr>
          <a:xfrm>
            <a:off x="422031" y="253219"/>
            <a:ext cx="102098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effectLst/>
              </a:rPr>
              <a:t>The evolution of the number of clusters in simulation </a:t>
            </a:r>
          </a:p>
          <a:p>
            <a:pPr algn="ctr"/>
            <a:r>
              <a:rPr lang="en-IN" sz="3600" dirty="0">
                <a:effectLst/>
              </a:rPr>
              <a:t>systems of different condensation processes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E47A0-DAC4-B202-4F42-4709380CB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005949" y="1590865"/>
            <a:ext cx="7042009" cy="5267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38320-3393-114D-542A-3FCB6554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</a:blip>
          <a:srcRect t="50000"/>
          <a:stretch/>
        </p:blipFill>
        <p:spPr>
          <a:xfrm>
            <a:off x="6024562" y="2013244"/>
            <a:ext cx="5497887" cy="4112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4687AC-3DB7-92CE-F59E-ABB335AFF336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6940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627D2-8C7F-629A-1CB4-587DAAD1ED9E}"/>
              </a:ext>
            </a:extLst>
          </p:cNvPr>
          <p:cNvSpPr txBox="1"/>
          <p:nvPr/>
        </p:nvSpPr>
        <p:spPr>
          <a:xfrm>
            <a:off x="422031" y="253219"/>
            <a:ext cx="102098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effectLst/>
              </a:rPr>
              <a:t>The evolution of the number of clusters in simulation </a:t>
            </a:r>
          </a:p>
          <a:p>
            <a:pPr algn="ctr"/>
            <a:r>
              <a:rPr lang="en-IN" sz="3600" dirty="0">
                <a:effectLst/>
              </a:rPr>
              <a:t>systems of different condensation processes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E47A0-DAC4-B202-4F42-4709380CB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</a:blip>
          <a:srcRect b="50000"/>
          <a:stretch/>
        </p:blipFill>
        <p:spPr>
          <a:xfrm>
            <a:off x="286839" y="2096086"/>
            <a:ext cx="5387130" cy="4029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38320-3393-114D-542A-3FCB6554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2169994" y="1290774"/>
            <a:ext cx="7443223" cy="55672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6A94E-ACDC-2FCC-F92D-4BF90A40A9C4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5468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8FF2A4-9456-DDC0-7423-71FD86791FE4}"/>
              </a:ext>
            </a:extLst>
          </p:cNvPr>
          <p:cNvSpPr txBox="1"/>
          <p:nvPr/>
        </p:nvSpPr>
        <p:spPr>
          <a:xfrm>
            <a:off x="1513495" y="2828835"/>
            <a:ext cx="9165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Heat transfer performance of the rigid substrate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99750-1CDC-8922-1435-EF421FAF4B4C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5990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A87B5-AF7E-D059-952A-3CDC9754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40" y="1492706"/>
            <a:ext cx="6644607" cy="5088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FF2A4-9456-DDC0-7423-71FD86791FE4}"/>
              </a:ext>
            </a:extLst>
          </p:cNvPr>
          <p:cNvSpPr txBox="1"/>
          <p:nvPr/>
        </p:nvSpPr>
        <p:spPr>
          <a:xfrm>
            <a:off x="1442058" y="446053"/>
            <a:ext cx="9165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Heat transfer performance of the rigid substrate</a:t>
            </a: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3CB3C-9027-75C8-6CF7-AA6486949EED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84851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6B932C-ED41-A65D-B6EB-7CB1B77D69CB}"/>
              </a:ext>
            </a:extLst>
          </p:cNvPr>
          <p:cNvSpPr txBox="1"/>
          <p:nvPr/>
        </p:nvSpPr>
        <p:spPr>
          <a:xfrm>
            <a:off x="1190098" y="187036"/>
            <a:ext cx="96689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effectLst/>
              </a:rPr>
              <a:t>Comparison of heat transfer performance between</a:t>
            </a:r>
          </a:p>
          <a:p>
            <a:pPr algn="ctr"/>
            <a:r>
              <a:rPr lang="en-IN" sz="3600" dirty="0">
                <a:effectLst/>
              </a:rPr>
              <a:t>rigid and flexible substrates</a:t>
            </a:r>
          </a:p>
          <a:p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2ACB4-E0AF-5BB6-DAA2-86C40F83CAE3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46941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6B932C-ED41-A65D-B6EB-7CB1B77D69CB}"/>
              </a:ext>
            </a:extLst>
          </p:cNvPr>
          <p:cNvSpPr txBox="1"/>
          <p:nvPr/>
        </p:nvSpPr>
        <p:spPr>
          <a:xfrm>
            <a:off x="1190098" y="187036"/>
            <a:ext cx="96689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effectLst/>
              </a:rPr>
              <a:t>Comparison of heat transfer performance between</a:t>
            </a:r>
          </a:p>
          <a:p>
            <a:pPr algn="ctr"/>
            <a:r>
              <a:rPr lang="en-IN" sz="3600" dirty="0">
                <a:effectLst/>
              </a:rPr>
              <a:t>rigid and flexible substrates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A341C-8F64-DDAB-EB48-4AF324E7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1" y="1941362"/>
            <a:ext cx="5229941" cy="3962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2A65A-0D48-A484-932E-001F55C11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039" y="1834407"/>
            <a:ext cx="5285854" cy="40693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004A13-26B2-4A1E-F666-F3B19697B990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48760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6B932C-ED41-A65D-B6EB-7CB1B77D69CB}"/>
              </a:ext>
            </a:extLst>
          </p:cNvPr>
          <p:cNvSpPr txBox="1"/>
          <p:nvPr/>
        </p:nvSpPr>
        <p:spPr>
          <a:xfrm>
            <a:off x="1190098" y="187036"/>
            <a:ext cx="96689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effectLst/>
              </a:rPr>
              <a:t>Comparison of heat transfer performance between</a:t>
            </a:r>
          </a:p>
          <a:p>
            <a:pPr algn="ctr"/>
            <a:r>
              <a:rPr lang="en-IN" sz="3600" dirty="0">
                <a:effectLst/>
              </a:rPr>
              <a:t>rigid and flexible substrates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A341C-8F64-DDAB-EB48-4AF324E7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11" y="1428380"/>
            <a:ext cx="7225102" cy="5474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2A65A-0D48-A484-932E-001F55C11C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6420039" y="1834407"/>
            <a:ext cx="5285854" cy="40693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5EAE9B-F7A8-824C-14FE-54011A5939EF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4866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6B932C-ED41-A65D-B6EB-7CB1B77D69CB}"/>
              </a:ext>
            </a:extLst>
          </p:cNvPr>
          <p:cNvSpPr txBox="1"/>
          <p:nvPr/>
        </p:nvSpPr>
        <p:spPr>
          <a:xfrm>
            <a:off x="1190098" y="187036"/>
            <a:ext cx="96689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effectLst/>
              </a:rPr>
              <a:t>Comparison of heat transfer performance between</a:t>
            </a:r>
          </a:p>
          <a:p>
            <a:pPr algn="ctr"/>
            <a:r>
              <a:rPr lang="en-IN" sz="3600" dirty="0">
                <a:effectLst/>
              </a:rPr>
              <a:t>rigid and flexible substrates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A341C-8F64-DDAB-EB48-4AF324E7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31041" y="1941362"/>
            <a:ext cx="5229941" cy="3962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2A65A-0D48-A484-932E-001F55C11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724" y="1400485"/>
            <a:ext cx="7088994" cy="5457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6159ED-E5D4-C1D2-E7E5-3E42661F44A7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8879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54564D-3BAA-ACBF-B66C-369E470EA5A4}"/>
              </a:ext>
            </a:extLst>
          </p:cNvPr>
          <p:cNvSpPr txBox="1"/>
          <p:nvPr/>
        </p:nvSpPr>
        <p:spPr>
          <a:xfrm>
            <a:off x="4907911" y="2934579"/>
            <a:ext cx="223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8CD5B-2EDB-5A0D-62BF-639CD8341494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1333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54564D-3BAA-ACBF-B66C-369E470EA5A4}"/>
              </a:ext>
            </a:extLst>
          </p:cNvPr>
          <p:cNvSpPr txBox="1"/>
          <p:nvPr/>
        </p:nvSpPr>
        <p:spPr>
          <a:xfrm>
            <a:off x="4824784" y="477982"/>
            <a:ext cx="223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C3D6-6DDF-28CA-D73F-96CFC70699BE}"/>
              </a:ext>
            </a:extLst>
          </p:cNvPr>
          <p:cNvSpPr txBox="1"/>
          <p:nvPr/>
        </p:nvSpPr>
        <p:spPr>
          <a:xfrm>
            <a:off x="1668274" y="1537855"/>
            <a:ext cx="8662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effectLst/>
              </a:rPr>
              <a:t>The condensation mode of water vapor on the substrate is mainly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determined by the substrate wettability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FF777-26B1-69AC-A6EC-0FDF189DAEAC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7119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80F8DD-BBCA-35B6-AFC4-57C69E60D457}"/>
              </a:ext>
            </a:extLst>
          </p:cNvPr>
          <p:cNvSpPr txBox="1"/>
          <p:nvPr/>
        </p:nvSpPr>
        <p:spPr>
          <a:xfrm>
            <a:off x="3421030" y="296925"/>
            <a:ext cx="5207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Objective behind the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0DA0C-0B40-2295-0FC9-CAE633CABF1C}"/>
              </a:ext>
            </a:extLst>
          </p:cNvPr>
          <p:cNvSpPr txBox="1"/>
          <p:nvPr/>
        </p:nvSpPr>
        <p:spPr>
          <a:xfrm>
            <a:off x="309473" y="1080244"/>
            <a:ext cx="11430180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many study shows that the wettability of the surface is plays important role in </a:t>
            </a:r>
          </a:p>
          <a:p>
            <a:r>
              <a:rPr lang="en-US" sz="2400" dirty="0"/>
              <a:t>    the condensation process.</a:t>
            </a:r>
            <a:r>
              <a:rPr lang="en-US" sz="2400" baseline="30000" dirty="0"/>
              <a:t>5</a:t>
            </a:r>
          </a:p>
          <a:p>
            <a:endParaRPr lang="en-US" sz="24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Dropwise condensation found better for the condensation and has the 5-7 times higher </a:t>
            </a:r>
          </a:p>
          <a:p>
            <a:r>
              <a:rPr lang="en-US" sz="2400" dirty="0"/>
              <a:t>    heat transfer performance.</a:t>
            </a:r>
            <a:r>
              <a:rPr lang="en-US" sz="2400" baseline="30000" dirty="0"/>
              <a:t>6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understand the Condensation process over the different types of substrate in terms </a:t>
            </a:r>
          </a:p>
          <a:p>
            <a:r>
              <a:rPr lang="en-US" sz="2400" dirty="0"/>
              <a:t>    of rigidness.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study the how hydrophilic and hydrophobic nature of the substrate is going </a:t>
            </a:r>
          </a:p>
          <a:p>
            <a:r>
              <a:rPr lang="en-US" sz="2400" dirty="0"/>
              <a:t>    to affect the condensation process.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type of condensation mode will give the more heat transfer performance?.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5E2EC-8225-5F55-FEB6-17207D5C42AC}"/>
              </a:ext>
            </a:extLst>
          </p:cNvPr>
          <p:cNvSpPr txBox="1"/>
          <p:nvPr/>
        </p:nvSpPr>
        <p:spPr>
          <a:xfrm>
            <a:off x="1139483" y="6180072"/>
            <a:ext cx="777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Wen </a:t>
            </a:r>
            <a:r>
              <a:rPr lang="en-US" i="1" dirty="0"/>
              <a:t>et al</a:t>
            </a:r>
            <a:r>
              <a:rPr lang="en-US" dirty="0"/>
              <a:t>, J. Heat Transfer, 2016, 138, 071501.</a:t>
            </a:r>
          </a:p>
          <a:p>
            <a:r>
              <a:rPr lang="en-US" dirty="0"/>
              <a:t>6.</a:t>
            </a:r>
            <a:r>
              <a:rPr lang="en-IN" i="1" dirty="0">
                <a:effectLst/>
                <a:latin typeface="Helvetica" pitchFamily="2" charset="0"/>
              </a:rPr>
              <a:t> </a:t>
            </a:r>
            <a:r>
              <a:rPr lang="en-IN" dirty="0">
                <a:effectLst/>
              </a:rPr>
              <a:t>Rose, Proc. Inst. Mech. Eng., Part A, 2002, 216, 115–128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DF919-37B0-7F49-DE0A-D93D554D042F}"/>
              </a:ext>
            </a:extLst>
          </p:cNvPr>
          <p:cNvSpPr txBox="1"/>
          <p:nvPr/>
        </p:nvSpPr>
        <p:spPr>
          <a:xfrm>
            <a:off x="11324492" y="6457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0032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54564D-3BAA-ACBF-B66C-369E470EA5A4}"/>
              </a:ext>
            </a:extLst>
          </p:cNvPr>
          <p:cNvSpPr txBox="1"/>
          <p:nvPr/>
        </p:nvSpPr>
        <p:spPr>
          <a:xfrm>
            <a:off x="4824784" y="477982"/>
            <a:ext cx="223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C3D6-6DDF-28CA-D73F-96CFC70699BE}"/>
              </a:ext>
            </a:extLst>
          </p:cNvPr>
          <p:cNvSpPr txBox="1"/>
          <p:nvPr/>
        </p:nvSpPr>
        <p:spPr>
          <a:xfrm>
            <a:off x="1668274" y="1537855"/>
            <a:ext cx="8662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effectLst/>
              </a:rPr>
              <a:t>The condensation mode of water vapor on the substrate is mainly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determined by the substrate wettability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B97B6-92FB-1323-F578-456723DBBABB}"/>
              </a:ext>
            </a:extLst>
          </p:cNvPr>
          <p:cNvSpPr txBox="1"/>
          <p:nvPr/>
        </p:nvSpPr>
        <p:spPr>
          <a:xfrm>
            <a:off x="1668274" y="2782394"/>
            <a:ext cx="87125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effectLst/>
              </a:rPr>
              <a:t>when substrate with the same flexibility changes from complete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non-wetting to complete wetting, the condensation rate increases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and the condensation mode changes from NC to DWC to IFWC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and FWC mode.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7C392-2107-6D20-8393-76FADEBA402F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3618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54564D-3BAA-ACBF-B66C-369E470EA5A4}"/>
              </a:ext>
            </a:extLst>
          </p:cNvPr>
          <p:cNvSpPr txBox="1"/>
          <p:nvPr/>
        </p:nvSpPr>
        <p:spPr>
          <a:xfrm>
            <a:off x="4824784" y="477982"/>
            <a:ext cx="223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C3D6-6DDF-28CA-D73F-96CFC70699BE}"/>
              </a:ext>
            </a:extLst>
          </p:cNvPr>
          <p:cNvSpPr txBox="1"/>
          <p:nvPr/>
        </p:nvSpPr>
        <p:spPr>
          <a:xfrm>
            <a:off x="1668274" y="1537855"/>
            <a:ext cx="8662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effectLst/>
              </a:rPr>
              <a:t>The condensation mode of water vapor on the substrate is mainly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determined by the substrate wettability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B97B6-92FB-1323-F578-456723DBBABB}"/>
              </a:ext>
            </a:extLst>
          </p:cNvPr>
          <p:cNvSpPr txBox="1"/>
          <p:nvPr/>
        </p:nvSpPr>
        <p:spPr>
          <a:xfrm>
            <a:off x="1668274" y="2782394"/>
            <a:ext cx="87125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effectLst/>
              </a:rPr>
              <a:t>when substrate with the same flexibility changes from complete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non-wetting to complete wetting, the condensation rate increases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and the condensation mode changes from NC to DWC to IFWC</a:t>
            </a:r>
            <a:br>
              <a:rPr lang="en-IN" sz="2400" dirty="0"/>
            </a:br>
            <a:r>
              <a:rPr lang="en-IN" sz="2400" b="0" i="0" u="none" strike="noStrike" dirty="0">
                <a:effectLst/>
              </a:rPr>
              <a:t>and FWC mode.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F9FF9-54B2-4C8F-555E-8F291165168A}"/>
              </a:ext>
            </a:extLst>
          </p:cNvPr>
          <p:cNvSpPr txBox="1"/>
          <p:nvPr/>
        </p:nvSpPr>
        <p:spPr>
          <a:xfrm>
            <a:off x="1668274" y="4404163"/>
            <a:ext cx="86966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</a:rPr>
              <a:t>On comparing the condensation process on a rigid substrate with</a:t>
            </a:r>
            <a:br>
              <a:rPr lang="en-IN" sz="2400" dirty="0">
                <a:effectLst/>
              </a:rPr>
            </a:br>
            <a:r>
              <a:rPr lang="en-IN" sz="2400" dirty="0">
                <a:effectLst/>
              </a:rPr>
              <a:t>the substrate with the same wettability, it is found that nucleation</a:t>
            </a:r>
            <a:br>
              <a:rPr lang="en-IN" sz="2400" dirty="0">
                <a:effectLst/>
              </a:rPr>
            </a:br>
            <a:r>
              <a:rPr lang="en-IN" sz="2400" dirty="0">
                <a:effectLst/>
              </a:rPr>
              <a:t>density is higher on a flexible substrate.</a:t>
            </a:r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D60C3-3A7B-45F4-3A2A-BA9A591FA717}"/>
              </a:ext>
            </a:extLst>
          </p:cNvPr>
          <p:cNvSpPr txBox="1"/>
          <p:nvPr/>
        </p:nvSpPr>
        <p:spPr>
          <a:xfrm>
            <a:off x="10860258" y="64992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5271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2DD6BD-DD5A-DC50-48AB-6B066FF0BBA1}"/>
              </a:ext>
            </a:extLst>
          </p:cNvPr>
          <p:cNvSpPr/>
          <p:nvPr/>
        </p:nvSpPr>
        <p:spPr>
          <a:xfrm rot="19900271">
            <a:off x="1446663" y="2767281"/>
            <a:ext cx="953978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345069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4F921-A87D-2791-BE5B-A2DDCAB7E4C7}"/>
              </a:ext>
            </a:extLst>
          </p:cNvPr>
          <p:cNvSpPr txBox="1"/>
          <p:nvPr/>
        </p:nvSpPr>
        <p:spPr>
          <a:xfrm>
            <a:off x="3858864" y="2819182"/>
            <a:ext cx="4895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Types Of Condensation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F9332-C1BB-34DA-3DFE-5DE8932E945A}"/>
              </a:ext>
            </a:extLst>
          </p:cNvPr>
          <p:cNvSpPr txBox="1"/>
          <p:nvPr/>
        </p:nvSpPr>
        <p:spPr>
          <a:xfrm>
            <a:off x="11324492" y="6457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3865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wise_vs_filmwise_condensation.mp4">
            <a:hlinkClick r:id="" action="ppaction://media"/>
            <a:extLst>
              <a:ext uri="{FF2B5EF4-FFF2-40B4-BE49-F238E27FC236}">
                <a16:creationId xmlns:a16="http://schemas.microsoft.com/office/drawing/2014/main" id="{F350401D-4FE0-3946-6B04-9644E7BFD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3770142" y="1580693"/>
            <a:ext cx="4670473" cy="2664234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5E3AB5-A40F-0682-B0E1-DBBB54FCF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456454"/>
              </p:ext>
            </p:extLst>
          </p:nvPr>
        </p:nvGraphicFramePr>
        <p:xfrm>
          <a:off x="2563446" y="2574388"/>
          <a:ext cx="7065108" cy="5057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A4F921-A87D-2791-BE5B-A2DDCAB7E4C7}"/>
              </a:ext>
            </a:extLst>
          </p:cNvPr>
          <p:cNvSpPr txBox="1"/>
          <p:nvPr/>
        </p:nvSpPr>
        <p:spPr>
          <a:xfrm>
            <a:off x="3910818" y="548639"/>
            <a:ext cx="4895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Types Of Condensation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F9332-C1BB-34DA-3DFE-5DE8932E945A}"/>
              </a:ext>
            </a:extLst>
          </p:cNvPr>
          <p:cNvSpPr txBox="1"/>
          <p:nvPr/>
        </p:nvSpPr>
        <p:spPr>
          <a:xfrm>
            <a:off x="11324492" y="6457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896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557CF-8678-3147-D8A5-F72439FAD05F}"/>
              </a:ext>
            </a:extLst>
          </p:cNvPr>
          <p:cNvSpPr txBox="1"/>
          <p:nvPr/>
        </p:nvSpPr>
        <p:spPr>
          <a:xfrm>
            <a:off x="824232" y="3013501"/>
            <a:ext cx="440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Method and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47CE-80CA-8D65-0007-0B7B08EC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2" y="1593221"/>
            <a:ext cx="3036679" cy="3893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D67C5A-73DC-B830-D1C1-E0B642D1E790}"/>
              </a:ext>
            </a:extLst>
          </p:cNvPr>
          <p:cNvSpPr/>
          <p:nvPr/>
        </p:nvSpPr>
        <p:spPr>
          <a:xfrm>
            <a:off x="-3353263" y="-834768"/>
            <a:ext cx="9412751" cy="8989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8B495-A993-9728-8910-FE9AAE5DA0B3}"/>
              </a:ext>
            </a:extLst>
          </p:cNvPr>
          <p:cNvSpPr txBox="1"/>
          <p:nvPr/>
        </p:nvSpPr>
        <p:spPr>
          <a:xfrm>
            <a:off x="5420750" y="3198167"/>
            <a:ext cx="155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LAMMPS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1BE43-3C87-5F06-F4AA-32CF04FCCDE1}"/>
              </a:ext>
            </a:extLst>
          </p:cNvPr>
          <p:cNvSpPr txBox="1"/>
          <p:nvPr/>
        </p:nvSpPr>
        <p:spPr>
          <a:xfrm>
            <a:off x="4713677" y="4895907"/>
            <a:ext cx="2691621" cy="84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/>
              <a:t>Periodic Boundary Conditions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25995-3559-192B-6041-86BAD2F4E205}"/>
              </a:ext>
            </a:extLst>
          </p:cNvPr>
          <p:cNvSpPr txBox="1"/>
          <p:nvPr/>
        </p:nvSpPr>
        <p:spPr>
          <a:xfrm>
            <a:off x="10860258" y="649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8541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2214</Words>
  <Application>Microsoft Macintosh PowerPoint</Application>
  <PresentationFormat>Widescreen</PresentationFormat>
  <Paragraphs>454</Paragraphs>
  <Slides>62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Bhumesh Panchal</dc:creator>
  <cp:lastModifiedBy>Bhumesh Panchal</cp:lastModifiedBy>
  <cp:revision>20</cp:revision>
  <dcterms:created xsi:type="dcterms:W3CDTF">2024-03-07T15:19:19Z</dcterms:created>
  <dcterms:modified xsi:type="dcterms:W3CDTF">2024-03-08T06:45:13Z</dcterms:modified>
</cp:coreProperties>
</file>